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93" r:id="rId3"/>
    <p:sldId id="258" r:id="rId4"/>
    <p:sldId id="264" r:id="rId5"/>
    <p:sldId id="270" r:id="rId6"/>
    <p:sldId id="296" r:id="rId7"/>
    <p:sldId id="269" r:id="rId8"/>
    <p:sldId id="292" r:id="rId9"/>
    <p:sldId id="298" r:id="rId10"/>
    <p:sldId id="294" r:id="rId11"/>
    <p:sldId id="299" r:id="rId12"/>
    <p:sldId id="272" r:id="rId13"/>
    <p:sldId id="282" r:id="rId14"/>
    <p:sldId id="300" r:id="rId15"/>
    <p:sldId id="287" r:id="rId16"/>
    <p:sldId id="281" r:id="rId17"/>
    <p:sldId id="273" r:id="rId18"/>
    <p:sldId id="274" r:id="rId19"/>
    <p:sldId id="289" r:id="rId20"/>
    <p:sldId id="290" r:id="rId21"/>
    <p:sldId id="301" r:id="rId22"/>
    <p:sldId id="302" r:id="rId23"/>
    <p:sldId id="276" r:id="rId24"/>
    <p:sldId id="306" r:id="rId25"/>
    <p:sldId id="308" r:id="rId2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951" autoAdjust="0"/>
    <p:restoredTop sz="95033" autoAdjust="0"/>
  </p:normalViewPr>
  <p:slideViewPr>
    <p:cSldViewPr snapToGrid="0">
      <p:cViewPr varScale="1">
        <p:scale>
          <a:sx n="104" d="100"/>
          <a:sy n="104" d="100"/>
        </p:scale>
        <p:origin x="605"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fr-FR"/>
          </a:p>
        </p:txBody>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77af7a6af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fr-FR"/>
          </a:p>
        </p:txBody>
      </p:sp>
      <p:sp>
        <p:nvSpPr>
          <p:cNvPr id="52" name="Google Shape;52;g377af7a6a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dirty="0"/>
              <a:t>« Bonjour à tous, et merci d’être présents aujourd’hui.</a:t>
            </a:r>
            <a:br>
              <a:rPr lang="fr-FR" dirty="0"/>
            </a:br>
            <a:r>
              <a:rPr lang="fr-FR" dirty="0"/>
              <a:t>Dans le cadre de ce projet, j’ai choisi de travailler sur </a:t>
            </a:r>
            <a:r>
              <a:rPr lang="fr-FR" b="1" dirty="0"/>
              <a:t>Amazon</a:t>
            </a:r>
            <a:r>
              <a:rPr lang="fr-FR" dirty="0"/>
              <a:t>, un acteur majeur du e-commerce et un modèle de référence en matière d’innovation technologique.</a:t>
            </a:r>
          </a:p>
          <a:p>
            <a:r>
              <a:rPr lang="fr-FR" dirty="0"/>
              <a:t>L’objectif de mon étude a été, dans un premier temps, d’</a:t>
            </a:r>
            <a:r>
              <a:rPr lang="fr-FR" b="1" dirty="0"/>
              <a:t>analyser plusieurs cas d’utilisation possibles</a:t>
            </a:r>
            <a:r>
              <a:rPr lang="fr-FR" dirty="0"/>
              <a:t> liés à l’entreprise, afin d’en comprendre les enjeux, les limites et les opportunités. À partir de cette analyse, j’ai sélectionné le </a:t>
            </a:r>
            <a:r>
              <a:rPr lang="fr-FR" b="1" dirty="0"/>
              <a:t>cas d’utilisation le plus pertinent</a:t>
            </a:r>
            <a:r>
              <a:rPr lang="fr-FR" dirty="0"/>
              <a:t>, c’est-à-dire celui qui apporte à la fois une réelle valeur ajoutée pour Amazon et qui reste cohérent avec les contraintes techniques et fonctionnelles du projet.</a:t>
            </a:r>
          </a:p>
          <a:p>
            <a:r>
              <a:rPr lang="fr-FR" dirty="0"/>
              <a:t>Sur cette base, j’ai ensuite proposé un </a:t>
            </a:r>
            <a:r>
              <a:rPr lang="fr-FR" b="1" dirty="0"/>
              <a:t>prototype</a:t>
            </a:r>
            <a:r>
              <a:rPr lang="fr-FR" dirty="0"/>
              <a:t>, conçu pour illustrer concrètement la solution et permettre de visualiser son fonctionnement. Enfin, j’ai évalué la </a:t>
            </a:r>
            <a:r>
              <a:rPr lang="fr-FR" b="1" dirty="0"/>
              <a:t>faisabilité</a:t>
            </a:r>
            <a:r>
              <a:rPr lang="fr-FR" dirty="0"/>
              <a:t> de ce prototype, en prenant en compte les aspects techniques, organisationnels et opérationnels.</a:t>
            </a:r>
          </a:p>
          <a:p>
            <a:r>
              <a:rPr lang="fr-FR" dirty="0"/>
              <a:t>Dans cette présentation, je vais donc vous expliquer comment j’ai procédé pour analyser les différents cas d’usage, pourquoi j’ai retenu celui-ci, comment j’ai construit le prototype, et dans quelle mesure sa mise en œuvre semble réaliste. »</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a:extLst>
            <a:ext uri="{FF2B5EF4-FFF2-40B4-BE49-F238E27FC236}">
              <a16:creationId xmlns:a16="http://schemas.microsoft.com/office/drawing/2014/main" id="{DF246E85-B701-2EB9-981A-C0CAAF2EB17C}"/>
            </a:ext>
          </a:extLst>
        </p:cNvPr>
        <p:cNvGrpSpPr/>
        <p:nvPr/>
      </p:nvGrpSpPr>
      <p:grpSpPr>
        <a:xfrm>
          <a:off x="0" y="0"/>
          <a:ext cx="0" cy="0"/>
          <a:chOff x="0" y="0"/>
          <a:chExt cx="0" cy="0"/>
        </a:xfrm>
      </p:grpSpPr>
      <p:sp>
        <p:nvSpPr>
          <p:cNvPr id="65" name="Google Shape;65;g3bc3b886ea_0_7:notes">
            <a:extLst>
              <a:ext uri="{FF2B5EF4-FFF2-40B4-BE49-F238E27FC236}">
                <a16:creationId xmlns:a16="http://schemas.microsoft.com/office/drawing/2014/main" id="{C11BFFBF-A512-36C3-6EC1-DEA7C22D81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fr-FR"/>
          </a:p>
        </p:txBody>
      </p:sp>
      <p:sp>
        <p:nvSpPr>
          <p:cNvPr id="66" name="Google Shape;66;g3bc3b886ea_0_7:notes">
            <a:extLst>
              <a:ext uri="{FF2B5EF4-FFF2-40B4-BE49-F238E27FC236}">
                <a16:creationId xmlns:a16="http://schemas.microsoft.com/office/drawing/2014/main" id="{2A18BACC-30E6-A754-B25E-EC8BB0158B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Personas </a:t>
            </a:r>
            <a:endParaRPr dirty="0"/>
          </a:p>
        </p:txBody>
      </p:sp>
    </p:spTree>
    <p:extLst>
      <p:ext uri="{BB962C8B-B14F-4D97-AF65-F5344CB8AC3E}">
        <p14:creationId xmlns:p14="http://schemas.microsoft.com/office/powerpoint/2010/main" val="28311723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a:extLst>
            <a:ext uri="{FF2B5EF4-FFF2-40B4-BE49-F238E27FC236}">
              <a16:creationId xmlns:a16="http://schemas.microsoft.com/office/drawing/2014/main" id="{41468BE8-5D44-FFFD-30B9-A4EDFFE1B9D8}"/>
            </a:ext>
          </a:extLst>
        </p:cNvPr>
        <p:cNvGrpSpPr/>
        <p:nvPr/>
      </p:nvGrpSpPr>
      <p:grpSpPr>
        <a:xfrm>
          <a:off x="0" y="0"/>
          <a:ext cx="0" cy="0"/>
          <a:chOff x="0" y="0"/>
          <a:chExt cx="0" cy="0"/>
        </a:xfrm>
      </p:grpSpPr>
      <p:sp>
        <p:nvSpPr>
          <p:cNvPr id="65" name="Google Shape;65;g3bc3b886ea_0_7:notes">
            <a:extLst>
              <a:ext uri="{FF2B5EF4-FFF2-40B4-BE49-F238E27FC236}">
                <a16:creationId xmlns:a16="http://schemas.microsoft.com/office/drawing/2014/main" id="{CC4C62F7-CCD1-11C4-3122-943C916CD5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fr-FR"/>
          </a:p>
        </p:txBody>
      </p:sp>
      <p:sp>
        <p:nvSpPr>
          <p:cNvPr id="66" name="Google Shape;66;g3bc3b886ea_0_7:notes">
            <a:extLst>
              <a:ext uri="{FF2B5EF4-FFF2-40B4-BE49-F238E27FC236}">
                <a16:creationId xmlns:a16="http://schemas.microsoft.com/office/drawing/2014/main" id="{4E51BE89-C383-8716-86C8-6CDB0C7084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Mettre les Use case retenus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solidFill>
                  <a:srgbClr val="002060"/>
                </a:solidFill>
              </a:rPr>
              <a:t>Ce cas d’usage peut être considéré comme un levier et une première brique pour d’autres besoins.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838609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a:extLst>
            <a:ext uri="{FF2B5EF4-FFF2-40B4-BE49-F238E27FC236}">
              <a16:creationId xmlns:a16="http://schemas.microsoft.com/office/drawing/2014/main" id="{CD92E67D-74EE-16DB-11C3-83A9EE0C4BB0}"/>
            </a:ext>
          </a:extLst>
        </p:cNvPr>
        <p:cNvGrpSpPr/>
        <p:nvPr/>
      </p:nvGrpSpPr>
      <p:grpSpPr>
        <a:xfrm>
          <a:off x="0" y="0"/>
          <a:ext cx="0" cy="0"/>
          <a:chOff x="0" y="0"/>
          <a:chExt cx="0" cy="0"/>
        </a:xfrm>
      </p:grpSpPr>
      <p:sp>
        <p:nvSpPr>
          <p:cNvPr id="59" name="Google Shape;59;g3bc3b886ea_0_1:notes">
            <a:extLst>
              <a:ext uri="{FF2B5EF4-FFF2-40B4-BE49-F238E27FC236}">
                <a16:creationId xmlns:a16="http://schemas.microsoft.com/office/drawing/2014/main" id="{DC65A041-927B-0E57-0974-C3E964DA38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fr-FR"/>
          </a:p>
        </p:txBody>
      </p:sp>
      <p:sp>
        <p:nvSpPr>
          <p:cNvPr id="60" name="Google Shape;60;g3bc3b886ea_0_1:notes">
            <a:extLst>
              <a:ext uri="{FF2B5EF4-FFF2-40B4-BE49-F238E27FC236}">
                <a16:creationId xmlns:a16="http://schemas.microsoft.com/office/drawing/2014/main" id="{D3C7159C-3E9B-C061-E5CD-828C154673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86516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a:extLst>
            <a:ext uri="{FF2B5EF4-FFF2-40B4-BE49-F238E27FC236}">
              <a16:creationId xmlns:a16="http://schemas.microsoft.com/office/drawing/2014/main" id="{6EA0C030-6D5C-9BA1-0C37-16D2D0AE5C99}"/>
            </a:ext>
          </a:extLst>
        </p:cNvPr>
        <p:cNvGrpSpPr/>
        <p:nvPr/>
      </p:nvGrpSpPr>
      <p:grpSpPr>
        <a:xfrm>
          <a:off x="0" y="0"/>
          <a:ext cx="0" cy="0"/>
          <a:chOff x="0" y="0"/>
          <a:chExt cx="0" cy="0"/>
        </a:xfrm>
      </p:grpSpPr>
      <p:sp>
        <p:nvSpPr>
          <p:cNvPr id="65" name="Google Shape;65;g3bc3b886ea_0_7:notes">
            <a:extLst>
              <a:ext uri="{FF2B5EF4-FFF2-40B4-BE49-F238E27FC236}">
                <a16:creationId xmlns:a16="http://schemas.microsoft.com/office/drawing/2014/main" id="{93B20AA7-88FF-38B2-07D1-36E595E967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fr-FR"/>
          </a:p>
        </p:txBody>
      </p:sp>
      <p:sp>
        <p:nvSpPr>
          <p:cNvPr id="66" name="Google Shape;66;g3bc3b886ea_0_7:notes">
            <a:extLst>
              <a:ext uri="{FF2B5EF4-FFF2-40B4-BE49-F238E27FC236}">
                <a16:creationId xmlns:a16="http://schemas.microsoft.com/office/drawing/2014/main" id="{5C8275E9-3324-370F-BCB6-DA06FE46DF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Dire qu’on a fait une veille techno statique</a:t>
            </a:r>
          </a:p>
          <a:p>
            <a:r>
              <a:rPr lang="fr-FR" b="1" u="sng" dirty="0">
                <a:solidFill>
                  <a:srgbClr val="002060"/>
                </a:solidFill>
              </a:rPr>
              <a:t>Amazon S3 </a:t>
            </a:r>
            <a:r>
              <a:rPr lang="fr-FR" dirty="0">
                <a:solidFill>
                  <a:srgbClr val="002060"/>
                </a:solidFill>
              </a:rPr>
              <a:t>: devient une vraie brique de data </a:t>
            </a:r>
            <a:r>
              <a:rPr lang="fr-FR" dirty="0" err="1">
                <a:solidFill>
                  <a:srgbClr val="002060"/>
                </a:solidFill>
              </a:rPr>
              <a:t>lake</a:t>
            </a:r>
            <a:r>
              <a:rPr lang="fr-FR" dirty="0">
                <a:solidFill>
                  <a:srgbClr val="002060"/>
                </a:solidFill>
              </a:rPr>
              <a:t> intelligente avec des optimisations automatiques des coûts. Idéal pour le stockage massif, historisation et gouvernance de données brutes.</a:t>
            </a:r>
          </a:p>
          <a:p>
            <a:r>
              <a:rPr lang="fr-FR" b="1" u="sng" dirty="0" err="1">
                <a:solidFill>
                  <a:srgbClr val="002060"/>
                </a:solidFill>
              </a:rPr>
              <a:t>Snowflake</a:t>
            </a:r>
            <a:r>
              <a:rPr lang="fr-FR" dirty="0">
                <a:solidFill>
                  <a:srgbClr val="002060"/>
                </a:solidFill>
              </a:rPr>
              <a:t> : datawarehouse plus rapide et plus sécurisés, il renforce la data gouvernance et la </a:t>
            </a:r>
            <a:r>
              <a:rPr lang="fr-FR" dirty="0" err="1">
                <a:solidFill>
                  <a:srgbClr val="002060"/>
                </a:solidFill>
              </a:rPr>
              <a:t>perfomance</a:t>
            </a:r>
            <a:r>
              <a:rPr lang="fr-FR" dirty="0">
                <a:solidFill>
                  <a:srgbClr val="002060"/>
                </a:solidFill>
              </a:rPr>
              <a:t> analytique sur une seule plateforme.</a:t>
            </a:r>
          </a:p>
          <a:p>
            <a:r>
              <a:rPr lang="fr-FR" b="1" u="sng" dirty="0" err="1">
                <a:solidFill>
                  <a:srgbClr val="002060"/>
                </a:solidFill>
              </a:rPr>
              <a:t>Databricks</a:t>
            </a:r>
            <a:r>
              <a:rPr lang="fr-FR" dirty="0">
                <a:solidFill>
                  <a:srgbClr val="002060"/>
                </a:solidFill>
              </a:rPr>
              <a:t> : plateforme </a:t>
            </a:r>
            <a:r>
              <a:rPr lang="fr-FR" dirty="0" err="1">
                <a:solidFill>
                  <a:srgbClr val="002060"/>
                </a:solidFill>
              </a:rPr>
              <a:t>lakehouse</a:t>
            </a:r>
            <a:r>
              <a:rPr lang="fr-FR" dirty="0">
                <a:solidFill>
                  <a:srgbClr val="002060"/>
                </a:solidFill>
              </a:rPr>
              <a:t> (combine data </a:t>
            </a:r>
            <a:r>
              <a:rPr lang="fr-FR" dirty="0" err="1">
                <a:solidFill>
                  <a:srgbClr val="002060"/>
                </a:solidFill>
              </a:rPr>
              <a:t>lake</a:t>
            </a:r>
            <a:r>
              <a:rPr lang="fr-FR" dirty="0">
                <a:solidFill>
                  <a:srgbClr val="002060"/>
                </a:solidFill>
              </a:rPr>
              <a:t> + data </a:t>
            </a:r>
            <a:r>
              <a:rPr lang="fr-FR" dirty="0" err="1">
                <a:solidFill>
                  <a:srgbClr val="002060"/>
                </a:solidFill>
              </a:rPr>
              <a:t>warehouse</a:t>
            </a:r>
            <a:r>
              <a:rPr lang="fr-FR" dirty="0">
                <a:solidFill>
                  <a:srgbClr val="002060"/>
                </a:solidFill>
              </a:rPr>
              <a:t> + AI/ML) donne une meilleure production des modèles, idéal pour industrialiser le ML et data </a:t>
            </a:r>
            <a:r>
              <a:rPr lang="fr-FR" dirty="0" err="1">
                <a:solidFill>
                  <a:srgbClr val="002060"/>
                </a:solidFill>
              </a:rPr>
              <a:t>quality</a:t>
            </a:r>
            <a:r>
              <a:rPr lang="fr-FR" dirty="0">
                <a:solidFill>
                  <a:srgbClr val="002060"/>
                </a:solidFill>
              </a:rPr>
              <a:t> à grande échelle.</a:t>
            </a:r>
          </a:p>
          <a:p>
            <a:r>
              <a:rPr lang="fr-FR" b="1" u="sng" dirty="0">
                <a:solidFill>
                  <a:srgbClr val="002060"/>
                </a:solidFill>
              </a:rPr>
              <a:t>Amazon </a:t>
            </a:r>
            <a:r>
              <a:rPr lang="fr-FR" b="1" u="sng" dirty="0" err="1">
                <a:solidFill>
                  <a:srgbClr val="002060"/>
                </a:solidFill>
              </a:rPr>
              <a:t>SageMaker</a:t>
            </a:r>
            <a:r>
              <a:rPr lang="fr-FR" b="1" u="sng" dirty="0">
                <a:solidFill>
                  <a:srgbClr val="002060"/>
                </a:solidFill>
              </a:rPr>
              <a:t> </a:t>
            </a:r>
            <a:r>
              <a:rPr lang="fr-FR" dirty="0">
                <a:solidFill>
                  <a:srgbClr val="002060"/>
                </a:solidFill>
              </a:rPr>
              <a:t>: plateforme de ML managée (entrainement modèles, dépoilement de modèles). Permet un meilleur contrôle de données.</a:t>
            </a:r>
          </a:p>
          <a:p>
            <a:r>
              <a:rPr lang="fr-FR" b="1" u="sng" dirty="0" err="1">
                <a:solidFill>
                  <a:srgbClr val="002060"/>
                </a:solidFill>
              </a:rPr>
              <a:t>Zero</a:t>
            </a:r>
            <a:r>
              <a:rPr lang="fr-FR" b="1" u="sng" dirty="0">
                <a:solidFill>
                  <a:srgbClr val="002060"/>
                </a:solidFill>
              </a:rPr>
              <a:t>-shot</a:t>
            </a:r>
            <a:r>
              <a:rPr lang="fr-FR" dirty="0">
                <a:solidFill>
                  <a:srgbClr val="002060"/>
                </a:solidFill>
              </a:rPr>
              <a:t> : classification de texte sans données d’entraînement spécifiques, très rapide à déployer.</a:t>
            </a:r>
          </a:p>
          <a:p>
            <a:r>
              <a:rPr lang="fr-FR" b="1" u="sng" dirty="0">
                <a:solidFill>
                  <a:srgbClr val="002060"/>
                </a:solidFill>
              </a:rPr>
              <a:t>VADER</a:t>
            </a:r>
            <a:r>
              <a:rPr lang="fr-FR" dirty="0">
                <a:solidFill>
                  <a:srgbClr val="002060"/>
                </a:solidFill>
              </a:rPr>
              <a:t> ; analyse de sentiment efficace pour les avis clients.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440559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a:extLst>
            <a:ext uri="{FF2B5EF4-FFF2-40B4-BE49-F238E27FC236}">
              <a16:creationId xmlns:a16="http://schemas.microsoft.com/office/drawing/2014/main" id="{E7423BC5-65CA-ECA5-8D54-9B3A1D11FBEA}"/>
            </a:ext>
          </a:extLst>
        </p:cNvPr>
        <p:cNvGrpSpPr/>
        <p:nvPr/>
      </p:nvGrpSpPr>
      <p:grpSpPr>
        <a:xfrm>
          <a:off x="0" y="0"/>
          <a:ext cx="0" cy="0"/>
          <a:chOff x="0" y="0"/>
          <a:chExt cx="0" cy="0"/>
        </a:xfrm>
      </p:grpSpPr>
      <p:sp>
        <p:nvSpPr>
          <p:cNvPr id="65" name="Google Shape;65;g3bc3b886ea_0_7:notes">
            <a:extLst>
              <a:ext uri="{FF2B5EF4-FFF2-40B4-BE49-F238E27FC236}">
                <a16:creationId xmlns:a16="http://schemas.microsoft.com/office/drawing/2014/main" id="{1C8BBE2C-7705-BEA3-D35C-35994DBD2F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fr-FR"/>
          </a:p>
        </p:txBody>
      </p:sp>
      <p:sp>
        <p:nvSpPr>
          <p:cNvPr id="66" name="Google Shape;66;g3bc3b886ea_0_7:notes">
            <a:extLst>
              <a:ext uri="{FF2B5EF4-FFF2-40B4-BE49-F238E27FC236}">
                <a16:creationId xmlns:a16="http://schemas.microsoft.com/office/drawing/2014/main" id="{3A6B10C8-2503-4F40-76E0-2C99E93B3A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sz="1200" b="1" dirty="0">
                <a:solidFill>
                  <a:srgbClr val="002060"/>
                </a:solidFill>
              </a:rPr>
              <a:t>Veille réglementaire :</a:t>
            </a:r>
          </a:p>
          <a:p>
            <a:pPr marL="285750" indent="-285750">
              <a:buFontTx/>
              <a:buChar char="-"/>
            </a:pPr>
            <a:r>
              <a:rPr lang="fr-FR" dirty="0">
                <a:solidFill>
                  <a:srgbClr val="002060"/>
                </a:solidFill>
              </a:rPr>
              <a:t>RGPD : demeure la référence sur consentement, minimisation, anonymisation ou </a:t>
            </a:r>
            <a:r>
              <a:rPr lang="fr-FR" dirty="0" err="1">
                <a:solidFill>
                  <a:srgbClr val="002060"/>
                </a:solidFill>
              </a:rPr>
              <a:t>pseudonymisation</a:t>
            </a:r>
            <a:r>
              <a:rPr lang="fr-FR" dirty="0">
                <a:solidFill>
                  <a:srgbClr val="002060"/>
                </a:solidFill>
              </a:rPr>
              <a:t> des données à caractères personnelles.</a:t>
            </a:r>
          </a:p>
          <a:p>
            <a:pPr marL="285750" indent="-285750">
              <a:buFontTx/>
              <a:buChar char="-"/>
            </a:pPr>
            <a:r>
              <a:rPr lang="fr-FR" dirty="0">
                <a:solidFill>
                  <a:srgbClr val="002060"/>
                </a:solidFill>
              </a:rPr>
              <a:t>CCPA : L’équivalent californien du RGPD : impose le droit à l’information, à la suppression et à l’opposition à la vente des données personnelles.</a:t>
            </a:r>
          </a:p>
          <a:p>
            <a:pPr marL="285750" indent="-285750">
              <a:buFontTx/>
              <a:buChar char="-"/>
            </a:pPr>
            <a:r>
              <a:rPr lang="fr-FR" dirty="0">
                <a:solidFill>
                  <a:srgbClr val="002060"/>
                </a:solidFill>
              </a:rPr>
              <a:t>AI </a:t>
            </a:r>
            <a:r>
              <a:rPr lang="fr-FR" dirty="0" err="1">
                <a:solidFill>
                  <a:srgbClr val="002060"/>
                </a:solidFill>
              </a:rPr>
              <a:t>Act</a:t>
            </a:r>
            <a:r>
              <a:rPr lang="fr-FR" dirty="0">
                <a:solidFill>
                  <a:srgbClr val="002060"/>
                </a:solidFill>
              </a:rPr>
              <a:t> (</a:t>
            </a:r>
            <a:r>
              <a:rPr lang="fr-FR" dirty="0" err="1">
                <a:solidFill>
                  <a:srgbClr val="002060"/>
                </a:solidFill>
              </a:rPr>
              <a:t>Régment</a:t>
            </a:r>
            <a:r>
              <a:rPr lang="fr-FR" dirty="0">
                <a:solidFill>
                  <a:srgbClr val="002060"/>
                </a:solidFill>
              </a:rPr>
              <a:t> UE) : L’AI </a:t>
            </a:r>
            <a:r>
              <a:rPr lang="fr-FR" dirty="0" err="1">
                <a:solidFill>
                  <a:srgbClr val="002060"/>
                </a:solidFill>
              </a:rPr>
              <a:t>Act</a:t>
            </a:r>
            <a:r>
              <a:rPr lang="fr-FR" dirty="0">
                <a:solidFill>
                  <a:srgbClr val="002060"/>
                </a:solidFill>
              </a:rPr>
              <a:t> impose des obligations de transparence (déclarations si contenu IA), restrictions sur la manipulation.</a:t>
            </a:r>
          </a:p>
          <a:p>
            <a:pPr marL="285750" indent="-285750">
              <a:buFontTx/>
              <a:buChar char="-"/>
            </a:pPr>
            <a:r>
              <a:rPr lang="fr-FR" dirty="0">
                <a:solidFill>
                  <a:srgbClr val="002060"/>
                </a:solidFill>
              </a:rPr>
              <a:t>RSE : encourage une IA éthique et sobre en évaluant l’empreinte carbone des modèles, choix cloud responsables, et inclusion sociale dans les projets IA. Tendance forte en 2025.</a:t>
            </a:r>
          </a:p>
        </p:txBody>
      </p:sp>
    </p:spTree>
    <p:extLst>
      <p:ext uri="{BB962C8B-B14F-4D97-AF65-F5344CB8AC3E}">
        <p14:creationId xmlns:p14="http://schemas.microsoft.com/office/powerpoint/2010/main" val="4155266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a:extLst>
            <a:ext uri="{FF2B5EF4-FFF2-40B4-BE49-F238E27FC236}">
              <a16:creationId xmlns:a16="http://schemas.microsoft.com/office/drawing/2014/main" id="{EFFBBAE8-4F9C-11EA-A944-E912542FA278}"/>
            </a:ext>
          </a:extLst>
        </p:cNvPr>
        <p:cNvGrpSpPr/>
        <p:nvPr/>
      </p:nvGrpSpPr>
      <p:grpSpPr>
        <a:xfrm>
          <a:off x="0" y="0"/>
          <a:ext cx="0" cy="0"/>
          <a:chOff x="0" y="0"/>
          <a:chExt cx="0" cy="0"/>
        </a:xfrm>
      </p:grpSpPr>
      <p:sp>
        <p:nvSpPr>
          <p:cNvPr id="65" name="Google Shape;65;g3bc3b886ea_0_7:notes">
            <a:extLst>
              <a:ext uri="{FF2B5EF4-FFF2-40B4-BE49-F238E27FC236}">
                <a16:creationId xmlns:a16="http://schemas.microsoft.com/office/drawing/2014/main" id="{EB196AD3-C2A3-8A3A-CC9E-20194DB2C7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fr-FR"/>
          </a:p>
        </p:txBody>
      </p:sp>
      <p:sp>
        <p:nvSpPr>
          <p:cNvPr id="66" name="Google Shape;66;g3bc3b886ea_0_7:notes">
            <a:extLst>
              <a:ext uri="{FF2B5EF4-FFF2-40B4-BE49-F238E27FC236}">
                <a16:creationId xmlns:a16="http://schemas.microsoft.com/office/drawing/2014/main" id="{2207853D-85F4-EDAF-68FE-0EAF7EDECE8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indent="-298450">
              <a:buFont typeface="Wingdings" panose="05000000000000000000" pitchFamily="2" charset="2"/>
              <a:buChar char="è"/>
            </a:pPr>
            <a:r>
              <a:rPr lang="fr-FR" sz="1100" b="0" i="0" u="none" strike="noStrike" cap="none" dirty="0">
                <a:solidFill>
                  <a:srgbClr val="000000"/>
                </a:solidFill>
                <a:effectLst/>
                <a:latin typeface="Arial"/>
                <a:ea typeface="Arial"/>
                <a:cs typeface="Arial"/>
                <a:sym typeface="Arial"/>
              </a:rPr>
              <a:t>Documentation claire.</a:t>
            </a:r>
          </a:p>
          <a:p>
            <a:pPr marL="457200" indent="-298450">
              <a:buFont typeface="Wingdings" panose="05000000000000000000" pitchFamily="2" charset="2"/>
              <a:buChar char="è"/>
            </a:pPr>
            <a:r>
              <a:rPr lang="fr-FR" sz="1100" b="0" i="0" u="none" strike="noStrike" cap="none" dirty="0">
                <a:solidFill>
                  <a:srgbClr val="000000"/>
                </a:solidFill>
                <a:effectLst/>
                <a:latin typeface="Arial"/>
                <a:ea typeface="Arial"/>
                <a:cs typeface="Arial"/>
                <a:sym typeface="Arial"/>
              </a:rPr>
              <a:t>Ateliers collaboratifs : organisation de sessions interactives pour l’échanges d’idées et la résolution de problèmes.</a:t>
            </a:r>
          </a:p>
          <a:p>
            <a:pPr marL="457200" indent="-298450">
              <a:buFont typeface="Wingdings" panose="05000000000000000000" pitchFamily="2" charset="2"/>
              <a:buChar char="è"/>
            </a:pPr>
            <a:r>
              <a:rPr lang="fr-FR" sz="1100" b="0" i="0" u="none" strike="noStrike" cap="none" dirty="0">
                <a:solidFill>
                  <a:srgbClr val="000000"/>
                </a:solidFill>
                <a:effectLst/>
                <a:latin typeface="Arial"/>
                <a:ea typeface="Arial"/>
                <a:cs typeface="Arial"/>
                <a:sym typeface="Arial"/>
              </a:rPr>
              <a:t>Présentations régulières : communication des progrès et des résultats aux partie prenantes.</a:t>
            </a:r>
          </a:p>
          <a:p>
            <a:pPr marL="457200" indent="-298450">
              <a:buFont typeface="Wingdings" panose="05000000000000000000" pitchFamily="2" charset="2"/>
              <a:buChar char="è"/>
            </a:pPr>
            <a:r>
              <a:rPr lang="fr-FR" sz="1100" b="0" i="0" u="none" strike="noStrike" cap="none" dirty="0">
                <a:solidFill>
                  <a:srgbClr val="000000"/>
                </a:solidFill>
                <a:effectLst/>
                <a:latin typeface="Arial"/>
                <a:ea typeface="Arial"/>
                <a:cs typeface="Arial"/>
                <a:sym typeface="Arial"/>
              </a:rPr>
              <a:t>Boucles de rétroaction : Mise en place de mécanismes pour recueillir et intégrer les commentaires.</a:t>
            </a:r>
          </a:p>
        </p:txBody>
      </p:sp>
    </p:spTree>
    <p:extLst>
      <p:ext uri="{BB962C8B-B14F-4D97-AF65-F5344CB8AC3E}">
        <p14:creationId xmlns:p14="http://schemas.microsoft.com/office/powerpoint/2010/main" val="31534687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a:extLst>
            <a:ext uri="{FF2B5EF4-FFF2-40B4-BE49-F238E27FC236}">
              <a16:creationId xmlns:a16="http://schemas.microsoft.com/office/drawing/2014/main" id="{C1858CE9-B0C2-558F-73E2-F682DB2A49A0}"/>
            </a:ext>
          </a:extLst>
        </p:cNvPr>
        <p:cNvGrpSpPr/>
        <p:nvPr/>
      </p:nvGrpSpPr>
      <p:grpSpPr>
        <a:xfrm>
          <a:off x="0" y="0"/>
          <a:ext cx="0" cy="0"/>
          <a:chOff x="0" y="0"/>
          <a:chExt cx="0" cy="0"/>
        </a:xfrm>
      </p:grpSpPr>
      <p:sp>
        <p:nvSpPr>
          <p:cNvPr id="59" name="Google Shape;59;g3bc3b886ea_0_1:notes">
            <a:extLst>
              <a:ext uri="{FF2B5EF4-FFF2-40B4-BE49-F238E27FC236}">
                <a16:creationId xmlns:a16="http://schemas.microsoft.com/office/drawing/2014/main" id="{3FAF203E-5A6C-A1B5-3BED-91EB32233A5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fr-FR"/>
          </a:p>
        </p:txBody>
      </p:sp>
      <p:sp>
        <p:nvSpPr>
          <p:cNvPr id="60" name="Google Shape;60;g3bc3b886ea_0_1:notes">
            <a:extLst>
              <a:ext uri="{FF2B5EF4-FFF2-40B4-BE49-F238E27FC236}">
                <a16:creationId xmlns:a16="http://schemas.microsoft.com/office/drawing/2014/main" id="{CA17A612-5CFE-1028-A8DF-BB7B511980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2070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a:extLst>
            <a:ext uri="{FF2B5EF4-FFF2-40B4-BE49-F238E27FC236}">
              <a16:creationId xmlns:a16="http://schemas.microsoft.com/office/drawing/2014/main" id="{61A68D15-4755-E0B4-D7A5-6448C4FBAC79}"/>
            </a:ext>
          </a:extLst>
        </p:cNvPr>
        <p:cNvGrpSpPr/>
        <p:nvPr/>
      </p:nvGrpSpPr>
      <p:grpSpPr>
        <a:xfrm>
          <a:off x="0" y="0"/>
          <a:ext cx="0" cy="0"/>
          <a:chOff x="0" y="0"/>
          <a:chExt cx="0" cy="0"/>
        </a:xfrm>
      </p:grpSpPr>
      <p:sp>
        <p:nvSpPr>
          <p:cNvPr id="65" name="Google Shape;65;g3bc3b886ea_0_7:notes">
            <a:extLst>
              <a:ext uri="{FF2B5EF4-FFF2-40B4-BE49-F238E27FC236}">
                <a16:creationId xmlns:a16="http://schemas.microsoft.com/office/drawing/2014/main" id="{90133618-2F1C-EE09-9AB2-93C864EED2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fr-FR"/>
          </a:p>
        </p:txBody>
      </p:sp>
      <p:sp>
        <p:nvSpPr>
          <p:cNvPr id="66" name="Google Shape;66;g3bc3b886ea_0_7:notes">
            <a:extLst>
              <a:ext uri="{FF2B5EF4-FFF2-40B4-BE49-F238E27FC236}">
                <a16:creationId xmlns:a16="http://schemas.microsoft.com/office/drawing/2014/main" id="{CC744834-CD86-D300-02F4-9D2B25AE876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57506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a:extLst>
            <a:ext uri="{FF2B5EF4-FFF2-40B4-BE49-F238E27FC236}">
              <a16:creationId xmlns:a16="http://schemas.microsoft.com/office/drawing/2014/main" id="{33AD1A29-B926-FE9B-9006-BD20050AC804}"/>
            </a:ext>
          </a:extLst>
        </p:cNvPr>
        <p:cNvGrpSpPr/>
        <p:nvPr/>
      </p:nvGrpSpPr>
      <p:grpSpPr>
        <a:xfrm>
          <a:off x="0" y="0"/>
          <a:ext cx="0" cy="0"/>
          <a:chOff x="0" y="0"/>
          <a:chExt cx="0" cy="0"/>
        </a:xfrm>
      </p:grpSpPr>
      <p:sp>
        <p:nvSpPr>
          <p:cNvPr id="59" name="Google Shape;59;g3bc3b886ea_0_1:notes">
            <a:extLst>
              <a:ext uri="{FF2B5EF4-FFF2-40B4-BE49-F238E27FC236}">
                <a16:creationId xmlns:a16="http://schemas.microsoft.com/office/drawing/2014/main" id="{246B76A8-5AD0-9236-8CF0-CB44F0538E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fr-FR"/>
          </a:p>
        </p:txBody>
      </p:sp>
      <p:sp>
        <p:nvSpPr>
          <p:cNvPr id="60" name="Google Shape;60;g3bc3b886ea_0_1:notes">
            <a:extLst>
              <a:ext uri="{FF2B5EF4-FFF2-40B4-BE49-F238E27FC236}">
                <a16:creationId xmlns:a16="http://schemas.microsoft.com/office/drawing/2014/main" id="{D1622D1F-923B-0456-5859-6B21C58D0D0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409200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a:extLst>
            <a:ext uri="{FF2B5EF4-FFF2-40B4-BE49-F238E27FC236}">
              <a16:creationId xmlns:a16="http://schemas.microsoft.com/office/drawing/2014/main" id="{D370BA2F-4297-64F5-14D1-C210CD249319}"/>
            </a:ext>
          </a:extLst>
        </p:cNvPr>
        <p:cNvGrpSpPr/>
        <p:nvPr/>
      </p:nvGrpSpPr>
      <p:grpSpPr>
        <a:xfrm>
          <a:off x="0" y="0"/>
          <a:ext cx="0" cy="0"/>
          <a:chOff x="0" y="0"/>
          <a:chExt cx="0" cy="0"/>
        </a:xfrm>
      </p:grpSpPr>
      <p:sp>
        <p:nvSpPr>
          <p:cNvPr id="65" name="Google Shape;65;g3bc3b886ea_0_7:notes">
            <a:extLst>
              <a:ext uri="{FF2B5EF4-FFF2-40B4-BE49-F238E27FC236}">
                <a16:creationId xmlns:a16="http://schemas.microsoft.com/office/drawing/2014/main" id="{FF468930-25C8-56AF-C7C4-4DEFA6A9302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fr-FR"/>
          </a:p>
        </p:txBody>
      </p:sp>
      <p:sp>
        <p:nvSpPr>
          <p:cNvPr id="66" name="Google Shape;66;g3bc3b886ea_0_7:notes">
            <a:extLst>
              <a:ext uri="{FF2B5EF4-FFF2-40B4-BE49-F238E27FC236}">
                <a16:creationId xmlns:a16="http://schemas.microsoft.com/office/drawing/2014/main" id="{697D443E-0358-A25C-7EA3-73BB99DAF25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b="1" dirty="0"/>
              <a:t>Score en pondérant plusieurs variables</a:t>
            </a:r>
          </a:p>
          <a:p>
            <a:endParaRPr lang="fr-FR" b="1" dirty="0"/>
          </a:p>
          <a:p>
            <a:r>
              <a:rPr lang="fr-FR" b="1" dirty="0"/>
              <a:t>Flux de traitement :</a:t>
            </a:r>
            <a:endParaRPr lang="fr-FR" dirty="0"/>
          </a:p>
          <a:p>
            <a:r>
              <a:rPr lang="fr-FR" b="1" dirty="0"/>
              <a:t>Collecte</a:t>
            </a:r>
            <a:r>
              <a:rPr lang="fr-FR" dirty="0"/>
              <a:t> → Extraction des données des tables sources.</a:t>
            </a:r>
          </a:p>
          <a:p>
            <a:r>
              <a:rPr lang="fr-FR" b="1" dirty="0"/>
              <a:t>Nettoyage</a:t>
            </a:r>
            <a:r>
              <a:rPr lang="fr-FR" dirty="0"/>
              <a:t> → Suppression des doublons, gestion des valeurs manquantes, filtrage des avis non pertinents.</a:t>
            </a:r>
          </a:p>
          <a:p>
            <a:r>
              <a:rPr lang="fr-FR" b="1" dirty="0"/>
              <a:t>Enrichissement</a:t>
            </a:r>
            <a:r>
              <a:rPr lang="fr-FR" dirty="0"/>
              <a:t> → Association avis-produits, ajout des informations de catégorie, vérification de l’authenticité (acheteur vérifié), indication présence image.</a:t>
            </a:r>
          </a:p>
          <a:p>
            <a:r>
              <a:rPr lang="fr-FR" b="1" dirty="0"/>
              <a:t>Analyse</a:t>
            </a:r>
            <a:r>
              <a:rPr lang="fr-FR" dirty="0"/>
              <a:t> → Préparation du </a:t>
            </a:r>
            <a:r>
              <a:rPr lang="fr-FR" dirty="0" err="1"/>
              <a:t>dataset</a:t>
            </a:r>
            <a:r>
              <a:rPr lang="fr-FR" dirty="0"/>
              <a:t> pour le prototype (calcul de score de pertinence).</a:t>
            </a:r>
          </a:p>
          <a:p>
            <a:r>
              <a:rPr lang="fr-FR" b="1" dirty="0"/>
              <a:t>Cibles pour le prototype :</a:t>
            </a:r>
            <a:endParaRPr lang="fr-FR" dirty="0"/>
          </a:p>
          <a:p>
            <a:r>
              <a:rPr lang="fr-FR" dirty="0" err="1"/>
              <a:t>Dataset</a:t>
            </a:r>
            <a:r>
              <a:rPr lang="fr-FR" dirty="0"/>
              <a:t> préparé pour tests et modèle de classification.</a:t>
            </a:r>
          </a:p>
          <a:p>
            <a:r>
              <a:rPr lang="fr-FR" dirty="0"/>
              <a:t>Visualisation locale (tableaux, graphiques Python / notebook).</a:t>
            </a:r>
          </a:p>
          <a:p>
            <a:pPr marL="0" lvl="0" indent="0" algn="l" rtl="0">
              <a:spcBef>
                <a:spcPts val="0"/>
              </a:spcBef>
              <a:spcAft>
                <a:spcPts val="0"/>
              </a:spcAft>
              <a:buNone/>
            </a:pPr>
            <a:endParaRPr lang="fr-F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215552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a:extLst>
            <a:ext uri="{FF2B5EF4-FFF2-40B4-BE49-F238E27FC236}">
              <a16:creationId xmlns:a16="http://schemas.microsoft.com/office/drawing/2014/main" id="{42288C98-92A3-6F96-F9DF-C4DACA9B8631}"/>
            </a:ext>
          </a:extLst>
        </p:cNvPr>
        <p:cNvGrpSpPr/>
        <p:nvPr/>
      </p:nvGrpSpPr>
      <p:grpSpPr>
        <a:xfrm>
          <a:off x="0" y="0"/>
          <a:ext cx="0" cy="0"/>
          <a:chOff x="0" y="0"/>
          <a:chExt cx="0" cy="0"/>
        </a:xfrm>
      </p:grpSpPr>
      <p:sp>
        <p:nvSpPr>
          <p:cNvPr id="59" name="Google Shape;59;g3bc3b886ea_0_1:notes">
            <a:extLst>
              <a:ext uri="{FF2B5EF4-FFF2-40B4-BE49-F238E27FC236}">
                <a16:creationId xmlns:a16="http://schemas.microsoft.com/office/drawing/2014/main" id="{AEB802C7-47A9-C437-237C-C7A08985F7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fr-FR"/>
          </a:p>
        </p:txBody>
      </p:sp>
      <p:sp>
        <p:nvSpPr>
          <p:cNvPr id="60" name="Google Shape;60;g3bc3b886ea_0_1:notes">
            <a:extLst>
              <a:ext uri="{FF2B5EF4-FFF2-40B4-BE49-F238E27FC236}">
                <a16:creationId xmlns:a16="http://schemas.microsoft.com/office/drawing/2014/main" id="{D38B8FFA-215C-7548-7D13-1AA64425E37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70659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a:extLst>
            <a:ext uri="{FF2B5EF4-FFF2-40B4-BE49-F238E27FC236}">
              <a16:creationId xmlns:a16="http://schemas.microsoft.com/office/drawing/2014/main" id="{AEFF863A-1313-40DE-D5E8-C05A4E601286}"/>
            </a:ext>
          </a:extLst>
        </p:cNvPr>
        <p:cNvGrpSpPr/>
        <p:nvPr/>
      </p:nvGrpSpPr>
      <p:grpSpPr>
        <a:xfrm>
          <a:off x="0" y="0"/>
          <a:ext cx="0" cy="0"/>
          <a:chOff x="0" y="0"/>
          <a:chExt cx="0" cy="0"/>
        </a:xfrm>
      </p:grpSpPr>
      <p:sp>
        <p:nvSpPr>
          <p:cNvPr id="65" name="Google Shape;65;g3bc3b886ea_0_7:notes">
            <a:extLst>
              <a:ext uri="{FF2B5EF4-FFF2-40B4-BE49-F238E27FC236}">
                <a16:creationId xmlns:a16="http://schemas.microsoft.com/office/drawing/2014/main" id="{C0035C43-3A3C-4182-CAD8-95DCA55F131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fr-FR"/>
          </a:p>
        </p:txBody>
      </p:sp>
      <p:sp>
        <p:nvSpPr>
          <p:cNvPr id="66" name="Google Shape;66;g3bc3b886ea_0_7:notes">
            <a:extLst>
              <a:ext uri="{FF2B5EF4-FFF2-40B4-BE49-F238E27FC236}">
                <a16:creationId xmlns:a16="http://schemas.microsoft.com/office/drawing/2014/main" id="{13F1B99D-201F-6AA3-130F-B5727E82C8D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ctr"/>
            <a:r>
              <a:rPr lang="fr-FR" sz="1200" b="1" dirty="0">
                <a:solidFill>
                  <a:srgbClr val="002060"/>
                </a:solidFill>
              </a:rPr>
              <a:t>1 produit avec 376 avis</a:t>
            </a:r>
          </a:p>
          <a:p>
            <a:pPr marL="285750" lvl="1" indent="-285750">
              <a:buFont typeface="Arial" panose="020B0604020202020204" pitchFamily="34" charset="0"/>
              <a:buChar char="•"/>
            </a:pPr>
            <a:r>
              <a:rPr lang="fr-FR" sz="1200" dirty="0">
                <a:solidFill>
                  <a:srgbClr val="002060"/>
                </a:solidFill>
              </a:rPr>
              <a:t>73,1 % des avis ont 5 étoiles.</a:t>
            </a:r>
          </a:p>
          <a:p>
            <a:pPr marL="285750" lvl="1" indent="-285750">
              <a:buFont typeface="Arial" panose="020B0604020202020204" pitchFamily="34" charset="0"/>
              <a:buChar char="•"/>
            </a:pPr>
            <a:r>
              <a:rPr lang="fr-FR" sz="1200" dirty="0">
                <a:solidFill>
                  <a:srgbClr val="002060"/>
                </a:solidFill>
              </a:rPr>
              <a:t>28,5% des avis ont une photo.</a:t>
            </a:r>
          </a:p>
          <a:p>
            <a:pPr marL="285750" lvl="1" indent="-285750">
              <a:buFont typeface="Arial" panose="020B0604020202020204" pitchFamily="34" charset="0"/>
              <a:buChar char="•"/>
            </a:pPr>
            <a:r>
              <a:rPr lang="fr-FR" sz="1200" dirty="0">
                <a:solidFill>
                  <a:srgbClr val="002060"/>
                </a:solidFill>
              </a:rPr>
              <a:t>Médiane sur la distribution du texte : 58 caractères.</a:t>
            </a:r>
          </a:p>
          <a:p>
            <a:pPr marL="285750" lvl="1" indent="-285750">
              <a:buFont typeface="Arial" panose="020B0604020202020204" pitchFamily="34" charset="0"/>
              <a:buChar char="•"/>
            </a:pPr>
            <a:r>
              <a:rPr lang="fr-FR" sz="1200" dirty="0">
                <a:solidFill>
                  <a:srgbClr val="002060"/>
                </a:solidFill>
              </a:rPr>
              <a:t>Moyenne sur la distribution du texte : 160 caractères.</a:t>
            </a:r>
          </a:p>
          <a:p>
            <a:pPr marL="0" lvl="0" indent="0" algn="l" rtl="0">
              <a:spcBef>
                <a:spcPts val="0"/>
              </a:spcBef>
              <a:spcAft>
                <a:spcPts val="0"/>
              </a:spcAft>
              <a:buNone/>
            </a:pPr>
            <a:endParaRPr lang="fr-FR" dirty="0"/>
          </a:p>
          <a:p>
            <a:pPr algn="ctr"/>
            <a:r>
              <a:rPr lang="fr-FR" sz="1200" b="1" dirty="0">
                <a:solidFill>
                  <a:srgbClr val="002060"/>
                </a:solidFill>
              </a:rPr>
              <a:t>10 produits avec 2592 avis</a:t>
            </a:r>
          </a:p>
          <a:p>
            <a:pPr marL="285750" lvl="1" indent="-285750">
              <a:buFont typeface="Arial" panose="020B0604020202020204" pitchFamily="34" charset="0"/>
              <a:buChar char="•"/>
            </a:pPr>
            <a:r>
              <a:rPr lang="fr-FR" sz="1200" dirty="0">
                <a:solidFill>
                  <a:srgbClr val="002060"/>
                </a:solidFill>
              </a:rPr>
              <a:t>76,4 % des avis ont 5 étoiles.</a:t>
            </a:r>
          </a:p>
          <a:p>
            <a:pPr marL="285750" lvl="1" indent="-285750">
              <a:buFont typeface="Arial" panose="020B0604020202020204" pitchFamily="34" charset="0"/>
              <a:buChar char="•"/>
            </a:pPr>
            <a:r>
              <a:rPr lang="fr-FR" sz="1200" dirty="0">
                <a:solidFill>
                  <a:srgbClr val="002060"/>
                </a:solidFill>
              </a:rPr>
              <a:t>31,6 % des avis ont une photo.</a:t>
            </a:r>
          </a:p>
          <a:p>
            <a:pPr marL="285750" lvl="1" indent="-285750">
              <a:buFont typeface="Arial" panose="020B0604020202020204" pitchFamily="34" charset="0"/>
              <a:buChar char="•"/>
            </a:pPr>
            <a:r>
              <a:rPr lang="fr-FR" sz="1200" dirty="0">
                <a:solidFill>
                  <a:srgbClr val="002060"/>
                </a:solidFill>
              </a:rPr>
              <a:t>Médiane sur la distribution du texte : 44 caractères.</a:t>
            </a:r>
          </a:p>
          <a:p>
            <a:pPr marL="285750" lvl="1" indent="-285750">
              <a:buFont typeface="Arial" panose="020B0604020202020204" pitchFamily="34" charset="0"/>
              <a:buChar char="•"/>
            </a:pPr>
            <a:r>
              <a:rPr lang="fr-FR" sz="1200" dirty="0">
                <a:solidFill>
                  <a:srgbClr val="002060"/>
                </a:solidFill>
              </a:rPr>
              <a:t>Moyenne sur la distribution du texte : 117 caractères.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969201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a:extLst>
            <a:ext uri="{FF2B5EF4-FFF2-40B4-BE49-F238E27FC236}">
              <a16:creationId xmlns:a16="http://schemas.microsoft.com/office/drawing/2014/main" id="{63A14553-3689-B344-2499-36FEC8A9F5B2}"/>
            </a:ext>
          </a:extLst>
        </p:cNvPr>
        <p:cNvGrpSpPr/>
        <p:nvPr/>
      </p:nvGrpSpPr>
      <p:grpSpPr>
        <a:xfrm>
          <a:off x="0" y="0"/>
          <a:ext cx="0" cy="0"/>
          <a:chOff x="0" y="0"/>
          <a:chExt cx="0" cy="0"/>
        </a:xfrm>
      </p:grpSpPr>
      <p:sp>
        <p:nvSpPr>
          <p:cNvPr id="65" name="Google Shape;65;g3bc3b886ea_0_7:notes">
            <a:extLst>
              <a:ext uri="{FF2B5EF4-FFF2-40B4-BE49-F238E27FC236}">
                <a16:creationId xmlns:a16="http://schemas.microsoft.com/office/drawing/2014/main" id="{866FB14E-7C21-576F-1560-3676AC9D4C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fr-FR"/>
          </a:p>
        </p:txBody>
      </p:sp>
      <p:sp>
        <p:nvSpPr>
          <p:cNvPr id="66" name="Google Shape;66;g3bc3b886ea_0_7:notes">
            <a:extLst>
              <a:ext uri="{FF2B5EF4-FFF2-40B4-BE49-F238E27FC236}">
                <a16:creationId xmlns:a16="http://schemas.microsoft.com/office/drawing/2014/main" id="{37642274-7869-053E-C1AC-1A152DA7577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dirty="0">
                <a:effectLst/>
              </a:rPr>
              <a:t>Notre seuil de 76,4 (75e percentile) est justifié par trois observations clés :</a:t>
            </a:r>
            <a:endParaRPr lang="fr-FR" dirty="0"/>
          </a:p>
          <a:p>
            <a:r>
              <a:rPr lang="fr-FR" dirty="0"/>
              <a:t> </a:t>
            </a:r>
          </a:p>
          <a:p>
            <a:r>
              <a:rPr lang="fr-FR" dirty="0">
                <a:effectLst/>
              </a:rPr>
              <a:t>1)</a:t>
            </a:r>
            <a:r>
              <a:rPr lang="fr-FR" b="1" dirty="0">
                <a:effectLst/>
              </a:rPr>
              <a:t>La distribution bimodale</a:t>
            </a:r>
            <a:r>
              <a:rPr lang="fr-FR" dirty="0">
                <a:effectLst/>
              </a:rPr>
              <a:t> du score révèle deux populations distinctes d'avis, avec un premier pic autour de 60 et un second autour de 80, permettant une séparation naturelle des avis les plus informatifs</a:t>
            </a:r>
          </a:p>
          <a:p>
            <a:r>
              <a:rPr lang="fr-FR" dirty="0">
                <a:effectLst/>
              </a:rPr>
              <a:t>●</a:t>
            </a:r>
          </a:p>
          <a:p>
            <a:r>
              <a:rPr lang="fr-FR" dirty="0">
                <a:effectLst/>
              </a:rPr>
              <a:t>2) Comme le montre le </a:t>
            </a:r>
            <a:r>
              <a:rPr lang="fr-FR" dirty="0" err="1">
                <a:effectLst/>
              </a:rPr>
              <a:t>boxplot</a:t>
            </a:r>
            <a:r>
              <a:rPr lang="fr-FR" dirty="0">
                <a:effectLst/>
              </a:rPr>
              <a:t>, le seuil de 76,4 est positionné de façon à inclure majoritairement les avis 5★ de qualité supérieure (dont la médiane est proche de 70) tout en ne retenant que les meilleurs avis des autres ratings (particulièrement ceux de 1★ à 4★ qui dépassent leurs quartiles supérieurs respectifs). Cette sélection nous assure d'obtenir principalement des avis positifs détaillés mais aussi les critiques les plus constructives.</a:t>
            </a:r>
          </a:p>
          <a:p>
            <a:r>
              <a:rPr lang="fr-FR" dirty="0">
                <a:effectLst/>
              </a:rPr>
              <a:t>●</a:t>
            </a:r>
          </a:p>
          <a:p>
            <a:r>
              <a:rPr lang="fr-FR" dirty="0">
                <a:effectLst/>
              </a:rPr>
              <a:t>3) En fixant le seuil au 75ème percentile, nous réduisons notre analyse à seulement un quart des données (environ 25% des 2592 avis), ce qui permet de concentrer les ressources sur approximativement 650 avis de haute qualité au lieu de traiter l'ensemble du corpus. Cette approche équilibrée maximise l'extraction d'informations utiles tout en minimisant l'effort de traitement.</a:t>
            </a:r>
          </a:p>
          <a:p>
            <a:r>
              <a:rPr lang="fr-FR" dirty="0">
                <a:effectLst/>
              </a:rPr>
              <a:t>●</a:t>
            </a:r>
          </a:p>
          <a:p>
            <a:r>
              <a:rPr lang="fr-FR" dirty="0">
                <a:effectLst/>
              </a:rPr>
              <a:t>●</a:t>
            </a:r>
          </a:p>
          <a:p>
            <a:r>
              <a:rPr lang="fr-FR" dirty="0">
                <a:effectLst/>
              </a:rPr>
              <a:t>Justification de la méthode :</a:t>
            </a:r>
            <a:br>
              <a:rPr lang="fr-FR" dirty="0"/>
            </a:br>
            <a:br>
              <a:rPr lang="fr-FR" dirty="0"/>
            </a:br>
            <a:r>
              <a:rPr lang="fr-FR" dirty="0">
                <a:effectLst/>
              </a:rPr>
              <a:t>Notre approche suit le principe de Pareto où environ 20% des données contiennent 80% de la valeur informationnelle. De plus, nous ne supprimons pas ces données - elles restent disponibles pour des analyses complémentaires si nécessaire. Cette méthode de filtrage améliore en fait la précision de nos modèles NLP qui fonctionnent mieux avec des textes plus riches en contexte, tout en réduisant le bruit statistique qui pourrait fausser les résultats.</a:t>
            </a:r>
            <a:endParaRPr lang="fr-F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0329444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a:extLst>
            <a:ext uri="{FF2B5EF4-FFF2-40B4-BE49-F238E27FC236}">
              <a16:creationId xmlns:a16="http://schemas.microsoft.com/office/drawing/2014/main" id="{384F78EC-2793-4377-A7C5-A2801645DBE8}"/>
            </a:ext>
          </a:extLst>
        </p:cNvPr>
        <p:cNvGrpSpPr/>
        <p:nvPr/>
      </p:nvGrpSpPr>
      <p:grpSpPr>
        <a:xfrm>
          <a:off x="0" y="0"/>
          <a:ext cx="0" cy="0"/>
          <a:chOff x="0" y="0"/>
          <a:chExt cx="0" cy="0"/>
        </a:xfrm>
      </p:grpSpPr>
      <p:sp>
        <p:nvSpPr>
          <p:cNvPr id="65" name="Google Shape;65;g3bc3b886ea_0_7:notes">
            <a:extLst>
              <a:ext uri="{FF2B5EF4-FFF2-40B4-BE49-F238E27FC236}">
                <a16:creationId xmlns:a16="http://schemas.microsoft.com/office/drawing/2014/main" id="{683412DB-D647-4FDB-C586-937269AD35C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fr-FR"/>
          </a:p>
        </p:txBody>
      </p:sp>
      <p:sp>
        <p:nvSpPr>
          <p:cNvPr id="66" name="Google Shape;66;g3bc3b886ea_0_7:notes">
            <a:extLst>
              <a:ext uri="{FF2B5EF4-FFF2-40B4-BE49-F238E27FC236}">
                <a16:creationId xmlns:a16="http://schemas.microsoft.com/office/drawing/2014/main" id="{4FFA57AF-C81D-D798-E4AF-9C5F79C49F6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dirty="0"/>
              <a:t>Score basé surtout sur la </a:t>
            </a:r>
            <a:r>
              <a:rPr lang="fr-FR" b="1" dirty="0"/>
              <a:t>forme</a:t>
            </a:r>
            <a:r>
              <a:rPr lang="fr-FR" dirty="0"/>
              <a:t> et l’</a:t>
            </a:r>
            <a:r>
              <a:rPr lang="fr-FR" b="1" dirty="0"/>
              <a:t>émotion</a:t>
            </a:r>
            <a:endParaRPr lang="fr-FR" dirty="0"/>
          </a:p>
          <a:p>
            <a:r>
              <a:rPr lang="fr-FR" b="1" dirty="0"/>
              <a:t>Survalorisation des avis 5★</a:t>
            </a:r>
            <a:endParaRPr lang="fr-FR" dirty="0"/>
          </a:p>
          <a:p>
            <a:r>
              <a:rPr lang="fr-FR" b="1" dirty="0"/>
              <a:t>Avis courts</a:t>
            </a:r>
            <a:r>
              <a:rPr lang="fr-FR" dirty="0"/>
              <a:t> parfois trop bien notés</a:t>
            </a:r>
          </a:p>
          <a:p>
            <a:r>
              <a:rPr lang="fr-FR" b="1" dirty="0"/>
              <a:t>Avis longs</a:t>
            </a:r>
            <a:r>
              <a:rPr lang="fr-FR" dirty="0"/>
              <a:t> parfois pénalisés</a:t>
            </a:r>
          </a:p>
          <a:p>
            <a:r>
              <a:rPr lang="fr-FR" b="1" dirty="0"/>
              <a:t>Pas d’analyse sémantique</a:t>
            </a:r>
            <a:endParaRPr lang="fr-FR" dirty="0"/>
          </a:p>
          <a:p>
            <a:r>
              <a:rPr lang="fr-FR" dirty="0"/>
              <a:t>Mesure l’</a:t>
            </a:r>
            <a:r>
              <a:rPr lang="fr-FR" b="1" dirty="0"/>
              <a:t>engagement</a:t>
            </a:r>
            <a:r>
              <a:rPr lang="fr-FR" dirty="0"/>
              <a:t>, pas la vraie pertinence</a:t>
            </a:r>
          </a:p>
          <a:p>
            <a:r>
              <a:rPr lang="fr-FR" dirty="0">
                <a:effectLst/>
              </a:rPr>
              <a:t>●Le score de pertinence repose principalement sur des critères de forme et d’intensité émotionnelle. Bien que cette approche permette d’identifier des avis fortement engagés, elle présente plusieurs limites :</a:t>
            </a:r>
          </a:p>
          <a:p>
            <a:r>
              <a:rPr lang="fr-FR" dirty="0">
                <a:effectLst/>
              </a:rPr>
              <a:t>●une surreprésentation des avis à 5 étoiles, liée à la combinaison du score de sentiment et du bonus accordé aux notes extrêmes ;</a:t>
            </a:r>
          </a:p>
          <a:p>
            <a:r>
              <a:rPr lang="fr-FR" dirty="0">
                <a:effectLst/>
              </a:rPr>
              <a:t>●une discrimination insuffisante des avis très courts, qui peuvent obtenir un score élevé malgré une faible valeur informationnelle ;</a:t>
            </a:r>
          </a:p>
          <a:p>
            <a:r>
              <a:rPr lang="fr-FR" dirty="0">
                <a:effectLst/>
              </a:rPr>
              <a:t>●une pénalisation excessive des avis longs et détaillés du fait de la fonction de normalisation de la longueur ;</a:t>
            </a:r>
          </a:p>
          <a:p>
            <a:r>
              <a:rPr lang="fr-FR" dirty="0">
                <a:effectLst/>
              </a:rPr>
              <a:t>●une absence de compréhension sémantique du contenu, l’analyse ne prenant pas en compte la nature des arguments, des faits rapportés ou du contexte d’utilisation du produit.</a:t>
            </a:r>
          </a:p>
          <a:p>
            <a:r>
              <a:rPr lang="fr-FR" dirty="0">
                <a:effectLst/>
              </a:rPr>
              <a:t>●En conséquence, le score mesure davantage l’intensité et l’engagement que la pertinence informationnelle réelle.</a:t>
            </a:r>
          </a:p>
          <a:p>
            <a:endParaRPr lang="fr-F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7449313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a:extLst>
            <a:ext uri="{FF2B5EF4-FFF2-40B4-BE49-F238E27FC236}">
              <a16:creationId xmlns:a16="http://schemas.microsoft.com/office/drawing/2014/main" id="{08461B9B-63A8-424E-2607-346598F4BCC0}"/>
            </a:ext>
          </a:extLst>
        </p:cNvPr>
        <p:cNvGrpSpPr/>
        <p:nvPr/>
      </p:nvGrpSpPr>
      <p:grpSpPr>
        <a:xfrm>
          <a:off x="0" y="0"/>
          <a:ext cx="0" cy="0"/>
          <a:chOff x="0" y="0"/>
          <a:chExt cx="0" cy="0"/>
        </a:xfrm>
      </p:grpSpPr>
      <p:sp>
        <p:nvSpPr>
          <p:cNvPr id="59" name="Google Shape;59;g3bc3b886ea_0_1:notes">
            <a:extLst>
              <a:ext uri="{FF2B5EF4-FFF2-40B4-BE49-F238E27FC236}">
                <a16:creationId xmlns:a16="http://schemas.microsoft.com/office/drawing/2014/main" id="{3000516A-F476-70BE-5AA6-64117F50914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fr-FR"/>
          </a:p>
        </p:txBody>
      </p:sp>
      <p:sp>
        <p:nvSpPr>
          <p:cNvPr id="60" name="Google Shape;60;g3bc3b886ea_0_1:notes">
            <a:extLst>
              <a:ext uri="{FF2B5EF4-FFF2-40B4-BE49-F238E27FC236}">
                <a16:creationId xmlns:a16="http://schemas.microsoft.com/office/drawing/2014/main" id="{A70E6C2D-F23F-8AB3-9EE0-679DE68A2C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39776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a:extLst>
            <a:ext uri="{FF2B5EF4-FFF2-40B4-BE49-F238E27FC236}">
              <a16:creationId xmlns:a16="http://schemas.microsoft.com/office/drawing/2014/main" id="{97B1D397-B073-CF48-95F4-C0F52F51BACB}"/>
            </a:ext>
          </a:extLst>
        </p:cNvPr>
        <p:cNvGrpSpPr/>
        <p:nvPr/>
      </p:nvGrpSpPr>
      <p:grpSpPr>
        <a:xfrm>
          <a:off x="0" y="0"/>
          <a:ext cx="0" cy="0"/>
          <a:chOff x="0" y="0"/>
          <a:chExt cx="0" cy="0"/>
        </a:xfrm>
      </p:grpSpPr>
      <p:sp>
        <p:nvSpPr>
          <p:cNvPr id="65" name="Google Shape;65;g3bc3b886ea_0_7:notes">
            <a:extLst>
              <a:ext uri="{FF2B5EF4-FFF2-40B4-BE49-F238E27FC236}">
                <a16:creationId xmlns:a16="http://schemas.microsoft.com/office/drawing/2014/main" id="{28AE8199-A1F5-275C-9283-F9FB7AB3A0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fr-FR"/>
          </a:p>
        </p:txBody>
      </p:sp>
      <p:sp>
        <p:nvSpPr>
          <p:cNvPr id="66" name="Google Shape;66;g3bc3b886ea_0_7:notes">
            <a:extLst>
              <a:ext uri="{FF2B5EF4-FFF2-40B4-BE49-F238E27FC236}">
                <a16:creationId xmlns:a16="http://schemas.microsoft.com/office/drawing/2014/main" id="{59CD5DAA-A536-07FC-D5E7-C62C0A8E8EA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55319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A0DE1C81-4ECD-FCA7-C01F-FF9E4557C115}"/>
            </a:ext>
          </a:extLst>
        </p:cNvPr>
        <p:cNvGrpSpPr/>
        <p:nvPr/>
      </p:nvGrpSpPr>
      <p:grpSpPr>
        <a:xfrm>
          <a:off x="0" y="0"/>
          <a:ext cx="0" cy="0"/>
          <a:chOff x="0" y="0"/>
          <a:chExt cx="0" cy="0"/>
        </a:xfrm>
      </p:grpSpPr>
      <p:sp>
        <p:nvSpPr>
          <p:cNvPr id="107" name="Google Shape;107;g77ed9f117a_2_3:notes">
            <a:extLst>
              <a:ext uri="{FF2B5EF4-FFF2-40B4-BE49-F238E27FC236}">
                <a16:creationId xmlns:a16="http://schemas.microsoft.com/office/drawing/2014/main" id="{7554AC4A-152E-0745-5B5B-9ED0810F5E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fr-FR"/>
          </a:p>
        </p:txBody>
      </p:sp>
      <p:sp>
        <p:nvSpPr>
          <p:cNvPr id="108" name="Google Shape;108;g77ed9f117a_2_3:notes">
            <a:extLst>
              <a:ext uri="{FF2B5EF4-FFF2-40B4-BE49-F238E27FC236}">
                <a16:creationId xmlns:a16="http://schemas.microsoft.com/office/drawing/2014/main" id="{CCE95817-719D-EFF7-6C32-D5D209FD6C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0355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bc3b886e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fr-FR"/>
          </a:p>
        </p:txBody>
      </p:sp>
      <p:sp>
        <p:nvSpPr>
          <p:cNvPr id="66" name="Google Shape;66;g3bc3b886e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a:extLst>
            <a:ext uri="{FF2B5EF4-FFF2-40B4-BE49-F238E27FC236}">
              <a16:creationId xmlns:a16="http://schemas.microsoft.com/office/drawing/2014/main" id="{5C34A2CE-2497-F3ED-3404-D5C293336270}"/>
            </a:ext>
          </a:extLst>
        </p:cNvPr>
        <p:cNvGrpSpPr/>
        <p:nvPr/>
      </p:nvGrpSpPr>
      <p:grpSpPr>
        <a:xfrm>
          <a:off x="0" y="0"/>
          <a:ext cx="0" cy="0"/>
          <a:chOff x="0" y="0"/>
          <a:chExt cx="0" cy="0"/>
        </a:xfrm>
      </p:grpSpPr>
      <p:sp>
        <p:nvSpPr>
          <p:cNvPr id="59" name="Google Shape;59;g3bc3b886ea_0_1:notes">
            <a:extLst>
              <a:ext uri="{FF2B5EF4-FFF2-40B4-BE49-F238E27FC236}">
                <a16:creationId xmlns:a16="http://schemas.microsoft.com/office/drawing/2014/main" id="{F6BFA3EA-EBF6-0118-F30E-DE06C2562E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fr-FR"/>
          </a:p>
        </p:txBody>
      </p:sp>
      <p:sp>
        <p:nvSpPr>
          <p:cNvPr id="60" name="Google Shape;60;g3bc3b886ea_0_1:notes">
            <a:extLst>
              <a:ext uri="{FF2B5EF4-FFF2-40B4-BE49-F238E27FC236}">
                <a16:creationId xmlns:a16="http://schemas.microsoft.com/office/drawing/2014/main" id="{C2C745CE-3663-A8B6-DCA0-1BD7ABDAE5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7876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a:extLst>
            <a:ext uri="{FF2B5EF4-FFF2-40B4-BE49-F238E27FC236}">
              <a16:creationId xmlns:a16="http://schemas.microsoft.com/office/drawing/2014/main" id="{430EC97B-E4C8-6EEC-54A7-4E7F62406177}"/>
            </a:ext>
          </a:extLst>
        </p:cNvPr>
        <p:cNvGrpSpPr/>
        <p:nvPr/>
      </p:nvGrpSpPr>
      <p:grpSpPr>
        <a:xfrm>
          <a:off x="0" y="0"/>
          <a:ext cx="0" cy="0"/>
          <a:chOff x="0" y="0"/>
          <a:chExt cx="0" cy="0"/>
        </a:xfrm>
      </p:grpSpPr>
      <p:sp>
        <p:nvSpPr>
          <p:cNvPr id="65" name="Google Shape;65;g3bc3b886ea_0_7:notes">
            <a:extLst>
              <a:ext uri="{FF2B5EF4-FFF2-40B4-BE49-F238E27FC236}">
                <a16:creationId xmlns:a16="http://schemas.microsoft.com/office/drawing/2014/main" id="{18289B2D-4B36-8610-71AF-9782C1F65CD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fr-FR"/>
          </a:p>
        </p:txBody>
      </p:sp>
      <p:sp>
        <p:nvSpPr>
          <p:cNvPr id="66" name="Google Shape;66;g3bc3b886ea_0_7:notes">
            <a:extLst>
              <a:ext uri="{FF2B5EF4-FFF2-40B4-BE49-F238E27FC236}">
                <a16:creationId xmlns:a16="http://schemas.microsoft.com/office/drawing/2014/main" id="{8F457678-E85C-3743-3656-B0C11CCADD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Plusieurs sources de données</a:t>
            </a:r>
            <a:endParaRPr dirty="0"/>
          </a:p>
        </p:txBody>
      </p:sp>
    </p:spTree>
    <p:extLst>
      <p:ext uri="{BB962C8B-B14F-4D97-AF65-F5344CB8AC3E}">
        <p14:creationId xmlns:p14="http://schemas.microsoft.com/office/powerpoint/2010/main" val="452486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a:extLst>
            <a:ext uri="{FF2B5EF4-FFF2-40B4-BE49-F238E27FC236}">
              <a16:creationId xmlns:a16="http://schemas.microsoft.com/office/drawing/2014/main" id="{5F77A623-3303-0A49-079D-66B83C53E98C}"/>
            </a:ext>
          </a:extLst>
        </p:cNvPr>
        <p:cNvGrpSpPr/>
        <p:nvPr/>
      </p:nvGrpSpPr>
      <p:grpSpPr>
        <a:xfrm>
          <a:off x="0" y="0"/>
          <a:ext cx="0" cy="0"/>
          <a:chOff x="0" y="0"/>
          <a:chExt cx="0" cy="0"/>
        </a:xfrm>
      </p:grpSpPr>
      <p:sp>
        <p:nvSpPr>
          <p:cNvPr id="65" name="Google Shape;65;g3bc3b886ea_0_7:notes">
            <a:extLst>
              <a:ext uri="{FF2B5EF4-FFF2-40B4-BE49-F238E27FC236}">
                <a16:creationId xmlns:a16="http://schemas.microsoft.com/office/drawing/2014/main" id="{C1A61330-3F4A-B82C-10C5-3684091D54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fr-FR"/>
          </a:p>
        </p:txBody>
      </p:sp>
      <p:sp>
        <p:nvSpPr>
          <p:cNvPr id="66" name="Google Shape;66;g3bc3b886ea_0_7:notes">
            <a:extLst>
              <a:ext uri="{FF2B5EF4-FFF2-40B4-BE49-F238E27FC236}">
                <a16:creationId xmlns:a16="http://schemas.microsoft.com/office/drawing/2014/main" id="{B5611938-94D8-7EC8-8B6D-FE930BF309B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b="1" dirty="0"/>
              <a:t>Slide : Cartographie des Flux de Données – Vue Globale chez Amazon</a:t>
            </a:r>
          </a:p>
          <a:p>
            <a:r>
              <a:rPr lang="fr-FR" b="1" dirty="0"/>
              <a:t>1. Collecte des données</a:t>
            </a:r>
            <a:endParaRPr lang="fr-FR" dirty="0"/>
          </a:p>
          <a:p>
            <a:r>
              <a:rPr lang="fr-FR" dirty="0"/>
              <a:t>Les données proviennent de multiples sources internes : ventes, logistique, inventaire, avis produits, transactions financières, services cloud (AWS), IoT, interactions web et mobile.</a:t>
            </a:r>
          </a:p>
          <a:p>
            <a:r>
              <a:rPr lang="fr-FR" dirty="0"/>
              <a:t>Les flux incluent des données structurées (tables SQL), semi-structurées (JSON, logs) et non structurées (texte, images, vidéos).</a:t>
            </a:r>
          </a:p>
          <a:p>
            <a:r>
              <a:rPr lang="fr-FR" b="1" dirty="0"/>
              <a:t>2. Ingestion et stockage initial (Raw Data Layer)</a:t>
            </a:r>
            <a:endParaRPr lang="fr-FR" dirty="0"/>
          </a:p>
          <a:p>
            <a:r>
              <a:rPr lang="fr-FR" dirty="0"/>
              <a:t>Les données sont ingérées en temps réel ou batch dans des zones de stockage centralisées (data </a:t>
            </a:r>
            <a:r>
              <a:rPr lang="fr-FR" dirty="0" err="1"/>
              <a:t>lakes</a:t>
            </a:r>
            <a:r>
              <a:rPr lang="fr-FR" dirty="0"/>
              <a:t>, bases NoSQL, S3).</a:t>
            </a:r>
          </a:p>
          <a:p>
            <a:r>
              <a:rPr lang="fr-FR" dirty="0"/>
              <a:t>Chaque type de données est stocké avec ses métadonnées pour faciliter le suivi et la traçabilité.</a:t>
            </a:r>
          </a:p>
          <a:p>
            <a:r>
              <a:rPr lang="fr-FR" b="1" dirty="0"/>
              <a:t>3. Traitement et enrichissement (</a:t>
            </a:r>
            <a:r>
              <a:rPr lang="fr-FR" b="1" dirty="0" err="1"/>
              <a:t>Processing</a:t>
            </a:r>
            <a:r>
              <a:rPr lang="fr-FR" b="1" dirty="0"/>
              <a:t> &amp; Analytics Layer)</a:t>
            </a:r>
            <a:endParaRPr lang="fr-FR" dirty="0"/>
          </a:p>
          <a:p>
            <a:r>
              <a:rPr lang="fr-FR" dirty="0"/>
              <a:t>Nettoyage, normalisation et enrichissement pour garantir qualité et cohérence.</a:t>
            </a:r>
          </a:p>
          <a:p>
            <a:r>
              <a:rPr lang="fr-FR" dirty="0"/>
              <a:t>Transformation via pipelines ETL/ELT pour préparer l’analyse.</a:t>
            </a:r>
          </a:p>
          <a:p>
            <a:r>
              <a:rPr lang="fr-FR" dirty="0"/>
              <a:t>Application de modèles analytiques et de machine </a:t>
            </a:r>
            <a:r>
              <a:rPr lang="fr-FR" dirty="0" err="1"/>
              <a:t>learning</a:t>
            </a:r>
            <a:r>
              <a:rPr lang="fr-FR" dirty="0"/>
              <a:t> pour : </a:t>
            </a:r>
          </a:p>
          <a:p>
            <a:pPr lvl="1"/>
            <a:r>
              <a:rPr lang="fr-FR" dirty="0"/>
              <a:t>Détection d’anomalies ou de fraudes</a:t>
            </a:r>
          </a:p>
          <a:p>
            <a:pPr lvl="1"/>
            <a:r>
              <a:rPr lang="fr-FR" dirty="0"/>
              <a:t>Segmentation et profilage</a:t>
            </a:r>
          </a:p>
          <a:p>
            <a:pPr lvl="1"/>
            <a:r>
              <a:rPr lang="fr-FR" dirty="0"/>
              <a:t>Prédiction de ventes, recommandations ou optimisation logistique</a:t>
            </a:r>
          </a:p>
          <a:p>
            <a:r>
              <a:rPr lang="fr-FR" b="1" dirty="0"/>
              <a:t>4. Stockage transformé (</a:t>
            </a:r>
            <a:r>
              <a:rPr lang="fr-FR" b="1" dirty="0" err="1"/>
              <a:t>Processed</a:t>
            </a:r>
            <a:r>
              <a:rPr lang="fr-FR" b="1" dirty="0"/>
              <a:t> Data Layer)</a:t>
            </a:r>
            <a:endParaRPr lang="fr-FR" dirty="0"/>
          </a:p>
          <a:p>
            <a:r>
              <a:rPr lang="fr-FR" dirty="0"/>
              <a:t>Les données traitées sont centralisées dans des systèmes analytiques : datawarehouses, bases orientées colonnes, caches pour requêtes rapides.</a:t>
            </a:r>
          </a:p>
          <a:p>
            <a:r>
              <a:rPr lang="fr-FR" dirty="0"/>
              <a:t>Les données sont organisées par domaine fonctionnel (logistique, marketing, ventes, cloud, etc.) pour faciliter les requêtes et analyses.</a:t>
            </a:r>
          </a:p>
          <a:p>
            <a:r>
              <a:rPr lang="fr-FR" b="1" dirty="0"/>
              <a:t>5. Exploitation et </a:t>
            </a:r>
            <a:r>
              <a:rPr lang="fr-FR" b="1" dirty="0" err="1"/>
              <a:t>reporting</a:t>
            </a:r>
            <a:r>
              <a:rPr lang="fr-FR" b="1" dirty="0"/>
              <a:t> (Applications)</a:t>
            </a:r>
            <a:endParaRPr lang="fr-FR" dirty="0"/>
          </a:p>
          <a:p>
            <a:r>
              <a:rPr lang="fr-FR" dirty="0"/>
              <a:t>Tableau de bord, </a:t>
            </a:r>
            <a:r>
              <a:rPr lang="fr-FR" dirty="0" err="1"/>
              <a:t>reporting</a:t>
            </a:r>
            <a:r>
              <a:rPr lang="fr-FR" dirty="0"/>
              <a:t> automatisé et systèmes de recommandation.</a:t>
            </a:r>
          </a:p>
          <a:p>
            <a:r>
              <a:rPr lang="fr-FR" dirty="0"/>
              <a:t>Analyses en temps réel pour la prise de décision stratégique et opérationnelle.</a:t>
            </a:r>
          </a:p>
          <a:p>
            <a:r>
              <a:rPr lang="fr-FR" dirty="0"/>
              <a:t>Les équipes métier et data </a:t>
            </a:r>
            <a:r>
              <a:rPr lang="fr-FR" dirty="0" err="1"/>
              <a:t>scientists</a:t>
            </a:r>
            <a:r>
              <a:rPr lang="fr-FR" dirty="0"/>
              <a:t> peuvent accéder aux données selon leurs rôles et permissions.</a:t>
            </a:r>
          </a:p>
          <a:p>
            <a:r>
              <a:rPr lang="fr-FR" b="1" dirty="0"/>
              <a:t>6. Sécurité et gouvernance</a:t>
            </a:r>
            <a:endParaRPr lang="fr-FR" dirty="0"/>
          </a:p>
          <a:p>
            <a:r>
              <a:rPr lang="fr-FR" dirty="0"/>
              <a:t>Contrôle d’accès et gestion des habilitations (RBAC/IAM).</a:t>
            </a:r>
          </a:p>
          <a:p>
            <a:r>
              <a:rPr lang="fr-FR" dirty="0"/>
              <a:t>Traçabilité complète des flux et audit des transformations.</a:t>
            </a:r>
          </a:p>
          <a:p>
            <a:r>
              <a:rPr lang="fr-FR" dirty="0"/>
              <a:t>Conformité RGPD, CCPA et autres standards internes.</a:t>
            </a:r>
          </a:p>
        </p:txBody>
      </p:sp>
    </p:spTree>
    <p:extLst>
      <p:ext uri="{BB962C8B-B14F-4D97-AF65-F5344CB8AC3E}">
        <p14:creationId xmlns:p14="http://schemas.microsoft.com/office/powerpoint/2010/main" val="1376618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a:extLst>
            <a:ext uri="{FF2B5EF4-FFF2-40B4-BE49-F238E27FC236}">
              <a16:creationId xmlns:a16="http://schemas.microsoft.com/office/drawing/2014/main" id="{14E7ACE8-7EF0-3D49-F2DE-2F55EEA74B33}"/>
            </a:ext>
          </a:extLst>
        </p:cNvPr>
        <p:cNvGrpSpPr/>
        <p:nvPr/>
      </p:nvGrpSpPr>
      <p:grpSpPr>
        <a:xfrm>
          <a:off x="0" y="0"/>
          <a:ext cx="0" cy="0"/>
          <a:chOff x="0" y="0"/>
          <a:chExt cx="0" cy="0"/>
        </a:xfrm>
      </p:grpSpPr>
      <p:sp>
        <p:nvSpPr>
          <p:cNvPr id="59" name="Google Shape;59;g3bc3b886ea_0_1:notes">
            <a:extLst>
              <a:ext uri="{FF2B5EF4-FFF2-40B4-BE49-F238E27FC236}">
                <a16:creationId xmlns:a16="http://schemas.microsoft.com/office/drawing/2014/main" id="{84DF97BE-BC2C-5391-0C43-C69F868B03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fr-FR"/>
          </a:p>
        </p:txBody>
      </p:sp>
      <p:sp>
        <p:nvSpPr>
          <p:cNvPr id="60" name="Google Shape;60;g3bc3b886ea_0_1:notes">
            <a:extLst>
              <a:ext uri="{FF2B5EF4-FFF2-40B4-BE49-F238E27FC236}">
                <a16:creationId xmlns:a16="http://schemas.microsoft.com/office/drawing/2014/main" id="{C0858D6A-705A-BE4C-81DE-07BDE410F2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7975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a:extLst>
            <a:ext uri="{FF2B5EF4-FFF2-40B4-BE49-F238E27FC236}">
              <a16:creationId xmlns:a16="http://schemas.microsoft.com/office/drawing/2014/main" id="{D697BA40-11CA-CCA9-60A8-3A72312EF402}"/>
            </a:ext>
          </a:extLst>
        </p:cNvPr>
        <p:cNvGrpSpPr/>
        <p:nvPr/>
      </p:nvGrpSpPr>
      <p:grpSpPr>
        <a:xfrm>
          <a:off x="0" y="0"/>
          <a:ext cx="0" cy="0"/>
          <a:chOff x="0" y="0"/>
          <a:chExt cx="0" cy="0"/>
        </a:xfrm>
      </p:grpSpPr>
      <p:sp>
        <p:nvSpPr>
          <p:cNvPr id="65" name="Google Shape;65;g3bc3b886ea_0_7:notes">
            <a:extLst>
              <a:ext uri="{FF2B5EF4-FFF2-40B4-BE49-F238E27FC236}">
                <a16:creationId xmlns:a16="http://schemas.microsoft.com/office/drawing/2014/main" id="{0E7846F5-CEC0-943A-53BD-AA3BB38FD4B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fr-FR"/>
          </a:p>
        </p:txBody>
      </p:sp>
      <p:sp>
        <p:nvSpPr>
          <p:cNvPr id="66" name="Google Shape;66;g3bc3b886ea_0_7:notes">
            <a:extLst>
              <a:ext uri="{FF2B5EF4-FFF2-40B4-BE49-F238E27FC236}">
                <a16:creationId xmlns:a16="http://schemas.microsoft.com/office/drawing/2014/main" id="{168E009C-E44C-3ADB-D528-93402441DC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SWOT</a:t>
            </a:r>
            <a:endParaRPr dirty="0"/>
          </a:p>
        </p:txBody>
      </p:sp>
    </p:spTree>
    <p:extLst>
      <p:ext uri="{BB962C8B-B14F-4D97-AF65-F5344CB8AC3E}">
        <p14:creationId xmlns:p14="http://schemas.microsoft.com/office/powerpoint/2010/main" val="109357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a:extLst>
            <a:ext uri="{FF2B5EF4-FFF2-40B4-BE49-F238E27FC236}">
              <a16:creationId xmlns:a16="http://schemas.microsoft.com/office/drawing/2014/main" id="{F1833BB0-3FE4-7F30-466F-1B0465E58643}"/>
            </a:ext>
          </a:extLst>
        </p:cNvPr>
        <p:cNvGrpSpPr/>
        <p:nvPr/>
      </p:nvGrpSpPr>
      <p:grpSpPr>
        <a:xfrm>
          <a:off x="0" y="0"/>
          <a:ext cx="0" cy="0"/>
          <a:chOff x="0" y="0"/>
          <a:chExt cx="0" cy="0"/>
        </a:xfrm>
      </p:grpSpPr>
      <p:sp>
        <p:nvSpPr>
          <p:cNvPr id="59" name="Google Shape;59;g3bc3b886ea_0_1:notes">
            <a:extLst>
              <a:ext uri="{FF2B5EF4-FFF2-40B4-BE49-F238E27FC236}">
                <a16:creationId xmlns:a16="http://schemas.microsoft.com/office/drawing/2014/main" id="{4788E4F6-E7ED-7A9F-39D8-53D0FDC57D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fr-FR"/>
          </a:p>
        </p:txBody>
      </p:sp>
      <p:sp>
        <p:nvSpPr>
          <p:cNvPr id="60" name="Google Shape;60;g3bc3b886ea_0_1:notes">
            <a:extLst>
              <a:ext uri="{FF2B5EF4-FFF2-40B4-BE49-F238E27FC236}">
                <a16:creationId xmlns:a16="http://schemas.microsoft.com/office/drawing/2014/main" id="{E59DB80B-86F6-DFFE-E0A7-B213DB2B01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9612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fr"/>
              <a:t>‹N°›</a:t>
            </a:fld>
            <a:endParaRPr/>
          </a:p>
        </p:txBody>
      </p:sp>
      <p:sp>
        <p:nvSpPr>
          <p:cNvPr id="3" name="ZoneTexte 2">
            <a:extLst>
              <a:ext uri="{FF2B5EF4-FFF2-40B4-BE49-F238E27FC236}">
                <a16:creationId xmlns:a16="http://schemas.microsoft.com/office/drawing/2014/main" id="{7494B73D-D23B-9D61-DB75-98B600FBAC24}"/>
              </a:ext>
            </a:extLst>
          </p:cNvPr>
          <p:cNvSpPr txBox="1"/>
          <p:nvPr userDrawn="1">
            <p:extLst>
              <p:ext uri="{1162E1C5-73C7-4A58-AE30-91384D911F3F}">
                <p184:classification xmlns:p184="http://schemas.microsoft.com/office/powerpoint/2018/4/main" val="ftr"/>
              </p:ext>
            </p:extLst>
          </p:nvPr>
        </p:nvSpPr>
        <p:spPr>
          <a:xfrm>
            <a:off x="4252087" y="4927600"/>
            <a:ext cx="665163" cy="152400"/>
          </a:xfrm>
          <a:prstGeom prst="rect">
            <a:avLst/>
          </a:prstGeom>
        </p:spPr>
        <p:txBody>
          <a:bodyPr horzOverflow="overflow" lIns="0" tIns="0" rIns="0" bIns="0">
            <a:spAutoFit/>
          </a:bodyPr>
          <a:lstStyle/>
          <a:p>
            <a:pPr algn="l"/>
            <a:r>
              <a:rPr lang="fr-FR" sz="1000">
                <a:solidFill>
                  <a:srgbClr val="A8A8A8">
                    <a:alpha val="50000"/>
                  </a:srgbClr>
                </a:solidFill>
                <a:latin typeface="Aptos" panose="020B0004020202020204" pitchFamily="34" charset="0"/>
              </a:rPr>
              <a:t>C2 - Interne</a:t>
            </a: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sv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1.sv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9.sv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0" y="1492489"/>
            <a:ext cx="9144000" cy="1190038"/>
          </a:xfrm>
          <a:prstGeom prst="rect">
            <a:avLst/>
          </a:prstGeom>
          <a:solidFill>
            <a:schemeClr val="bg1"/>
          </a:solidFill>
        </p:spPr>
        <p:txBody>
          <a:bodyPr spcFirstLastPara="1" wrap="square" lIns="91425" tIns="91425" rIns="91425" bIns="91425" anchor="b" anchorCtr="0">
            <a:noAutofit/>
          </a:bodyPr>
          <a:lstStyle/>
          <a:p>
            <a:pPr lvl="0"/>
            <a:r>
              <a:rPr lang="fr-FR" sz="4000" b="1"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Amazon </a:t>
            </a:r>
            <a:r>
              <a:rPr lang="fr-FR" sz="4000" b="1"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Review</a:t>
            </a:r>
            <a:r>
              <a:rPr lang="fr-FR" sz="4000" b="1"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fr-FR" sz="4000" b="1"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Analysis</a:t>
            </a:r>
            <a:endParaRPr sz="4000" b="1" dirty="0">
              <a:solidFill>
                <a:srgbClr val="002060"/>
              </a:solidFill>
              <a:latin typeface="Times New Roman" panose="02020603050405020304" pitchFamily="18" charset="0"/>
              <a:ea typeface="Calibri" panose="020F0502020204030204" pitchFamily="34" charset="0"/>
              <a:cs typeface="Times New Roman" panose="02020603050405020304" pitchFamily="18" charset="0"/>
              <a:sym typeface="Inter SemiBold"/>
            </a:endParaRPr>
          </a:p>
        </p:txBody>
      </p:sp>
      <p:pic>
        <p:nvPicPr>
          <p:cNvPr id="55" name="Google Shape;55;p13"/>
          <p:cNvPicPr preferRelativeResize="0"/>
          <p:nvPr/>
        </p:nvPicPr>
        <p:blipFill>
          <a:blip r:embed="rId3">
            <a:alphaModFix/>
          </a:blip>
          <a:stretch>
            <a:fillRect/>
          </a:stretch>
        </p:blipFill>
        <p:spPr>
          <a:xfrm>
            <a:off x="5738451" y="2760392"/>
            <a:ext cx="3405549" cy="2383107"/>
          </a:xfrm>
          <a:prstGeom prst="rect">
            <a:avLst/>
          </a:prstGeom>
          <a:noFill/>
          <a:ln>
            <a:noFill/>
          </a:ln>
        </p:spPr>
      </p:pic>
      <p:pic>
        <p:nvPicPr>
          <p:cNvPr id="56" name="Google Shape;56;p13"/>
          <p:cNvPicPr preferRelativeResize="0"/>
          <p:nvPr/>
        </p:nvPicPr>
        <p:blipFill>
          <a:blip r:embed="rId4">
            <a:alphaModFix/>
          </a:blip>
          <a:stretch>
            <a:fillRect/>
          </a:stretch>
        </p:blipFill>
        <p:spPr>
          <a:xfrm>
            <a:off x="62950" y="153775"/>
            <a:ext cx="973275" cy="651050"/>
          </a:xfrm>
          <a:prstGeom prst="rect">
            <a:avLst/>
          </a:prstGeom>
          <a:noFill/>
          <a:ln>
            <a:noFill/>
          </a:ln>
        </p:spPr>
      </p:pic>
      <p:sp>
        <p:nvSpPr>
          <p:cNvPr id="57" name="Google Shape;57;p13"/>
          <p:cNvSpPr txBox="1">
            <a:spLocks noGrp="1"/>
          </p:cNvSpPr>
          <p:nvPr>
            <p:ph type="ctrTitle"/>
          </p:nvPr>
        </p:nvSpPr>
        <p:spPr>
          <a:xfrm>
            <a:off x="0" y="4305600"/>
            <a:ext cx="2548800" cy="577952"/>
          </a:xfrm>
          <a:prstGeom prst="rect">
            <a:avLst/>
          </a:prstGeom>
        </p:spPr>
        <p:txBody>
          <a:bodyPr spcFirstLastPara="1" wrap="square" lIns="91425" tIns="91425" rIns="91425" bIns="91425" anchor="b" anchorCtr="0">
            <a:noAutofit/>
          </a:bodyPr>
          <a:lstStyle/>
          <a:p>
            <a:pPr lvl="0" algn="l"/>
            <a:r>
              <a:rPr lang="fr" sz="2000" dirty="0">
                <a:solidFill>
                  <a:srgbClr val="002060"/>
                </a:solidFill>
                <a:latin typeface="Times New Roman" panose="02020603050405020304" pitchFamily="18" charset="0"/>
                <a:ea typeface="Inter Medium"/>
                <a:cs typeface="Times New Roman" panose="02020603050405020304" pitchFamily="18" charset="0"/>
                <a:sym typeface="Inter Medium"/>
              </a:rPr>
              <a:t>Dyhia TOUAHRI</a:t>
            </a:r>
            <a:endParaRPr sz="2000" dirty="0">
              <a:solidFill>
                <a:srgbClr val="002060"/>
              </a:solidFill>
              <a:latin typeface="Times New Roman" panose="02020603050405020304" pitchFamily="18" charset="0"/>
              <a:ea typeface="Inter Medium"/>
              <a:cs typeface="Times New Roman" panose="02020603050405020304" pitchFamily="18" charset="0"/>
              <a:sym typeface="Inter Medium"/>
            </a:endParaRPr>
          </a:p>
        </p:txBody>
      </p:sp>
      <p:sp>
        <p:nvSpPr>
          <p:cNvPr id="2" name="Google Shape;57;p13">
            <a:extLst>
              <a:ext uri="{FF2B5EF4-FFF2-40B4-BE49-F238E27FC236}">
                <a16:creationId xmlns:a16="http://schemas.microsoft.com/office/drawing/2014/main" id="{D7A73CF2-6999-621A-BC04-F15157F7B146}"/>
              </a:ext>
            </a:extLst>
          </p:cNvPr>
          <p:cNvSpPr txBox="1">
            <a:spLocks/>
          </p:cNvSpPr>
          <p:nvPr/>
        </p:nvSpPr>
        <p:spPr>
          <a:xfrm>
            <a:off x="29184" y="4816800"/>
            <a:ext cx="2361600" cy="3266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fr-FR" sz="1100" dirty="0">
                <a:solidFill>
                  <a:srgbClr val="002060"/>
                </a:solidFill>
                <a:latin typeface="Times New Roman" panose="02020603050405020304" pitchFamily="18" charset="0"/>
                <a:ea typeface="Inter Medium"/>
                <a:cs typeface="Times New Roman" panose="02020603050405020304" pitchFamily="18" charset="0"/>
                <a:sym typeface="Inter Medium"/>
              </a:rPr>
              <a:t>17 décembre 2025</a:t>
            </a:r>
          </a:p>
        </p:txBody>
      </p:sp>
      <p:pic>
        <p:nvPicPr>
          <p:cNvPr id="4" name="Image 3" descr="Une image contenant Graphique, Police, graphisme, logo&#10;&#10;Le contenu généré par l’IA peut être incorrect.">
            <a:extLst>
              <a:ext uri="{FF2B5EF4-FFF2-40B4-BE49-F238E27FC236}">
                <a16:creationId xmlns:a16="http://schemas.microsoft.com/office/drawing/2014/main" id="{DFFCABE3-530E-7BAC-2ECD-78E65B8D1152}"/>
              </a:ext>
            </a:extLst>
          </p:cNvPr>
          <p:cNvPicPr>
            <a:picLocks noChangeAspect="1"/>
          </p:cNvPicPr>
          <p:nvPr/>
        </p:nvPicPr>
        <p:blipFill>
          <a:blip r:embed="rId5"/>
          <a:stretch>
            <a:fillRect/>
          </a:stretch>
        </p:blipFill>
        <p:spPr>
          <a:xfrm>
            <a:off x="7840408" y="92397"/>
            <a:ext cx="712428" cy="712428"/>
          </a:xfrm>
          <a:prstGeom prst="rect">
            <a:avLst/>
          </a:prstGeom>
        </p:spPr>
      </p:pic>
      <p:pic>
        <p:nvPicPr>
          <p:cNvPr id="6" name="Image 5" descr="Une image contenant Police, Graphique, logo, symbole&#10;&#10;Le contenu généré par l’IA peut être incorrect.">
            <a:extLst>
              <a:ext uri="{FF2B5EF4-FFF2-40B4-BE49-F238E27FC236}">
                <a16:creationId xmlns:a16="http://schemas.microsoft.com/office/drawing/2014/main" id="{2E33807E-2F76-0FD4-AC8E-32558EAB29C8}"/>
              </a:ext>
            </a:extLst>
          </p:cNvPr>
          <p:cNvPicPr>
            <a:picLocks noChangeAspect="1"/>
          </p:cNvPicPr>
          <p:nvPr/>
        </p:nvPicPr>
        <p:blipFill>
          <a:blip r:embed="rId6"/>
          <a:stretch>
            <a:fillRect/>
          </a:stretch>
        </p:blipFill>
        <p:spPr>
          <a:xfrm>
            <a:off x="8441871" y="113970"/>
            <a:ext cx="639179" cy="229455"/>
          </a:xfrm>
          <a:prstGeom prst="rect">
            <a:avLst/>
          </a:prstGeom>
        </p:spPr>
      </p:pic>
      <p:pic>
        <p:nvPicPr>
          <p:cNvPr id="8" name="Graphique 7">
            <a:extLst>
              <a:ext uri="{FF2B5EF4-FFF2-40B4-BE49-F238E27FC236}">
                <a16:creationId xmlns:a16="http://schemas.microsoft.com/office/drawing/2014/main" id="{CBADACA1-7A57-6DAC-C6D9-7615452FEED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84777" y="804825"/>
            <a:ext cx="2500040" cy="754573"/>
          </a:xfrm>
          <a:prstGeom prst="rect">
            <a:avLst/>
          </a:prstGeom>
        </p:spPr>
      </p:pic>
      <p:pic>
        <p:nvPicPr>
          <p:cNvPr id="5" name="Image 4" descr="Une image contenant Graphique, Police, graphisme, logo&#10;&#10;Le contenu généré par l’IA peut être incorrect.">
            <a:extLst>
              <a:ext uri="{FF2B5EF4-FFF2-40B4-BE49-F238E27FC236}">
                <a16:creationId xmlns:a16="http://schemas.microsoft.com/office/drawing/2014/main" id="{83782C4E-A086-8C3B-4521-B9A5CC44765A}"/>
              </a:ext>
            </a:extLst>
          </p:cNvPr>
          <p:cNvPicPr>
            <a:picLocks noChangeAspect="1"/>
          </p:cNvPicPr>
          <p:nvPr/>
        </p:nvPicPr>
        <p:blipFill>
          <a:blip r:embed="rId9"/>
          <a:stretch>
            <a:fillRect/>
          </a:stretch>
        </p:blipFill>
        <p:spPr>
          <a:xfrm>
            <a:off x="8585891" y="352641"/>
            <a:ext cx="495159" cy="29626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7">
          <a:extLst>
            <a:ext uri="{FF2B5EF4-FFF2-40B4-BE49-F238E27FC236}">
              <a16:creationId xmlns:a16="http://schemas.microsoft.com/office/drawing/2014/main" id="{44A5172C-4C37-EB11-B543-7E3C9D5DE2C8}"/>
            </a:ext>
          </a:extLst>
        </p:cNvPr>
        <p:cNvGrpSpPr/>
        <p:nvPr/>
      </p:nvGrpSpPr>
      <p:grpSpPr>
        <a:xfrm>
          <a:off x="0" y="0"/>
          <a:ext cx="0" cy="0"/>
          <a:chOff x="0" y="0"/>
          <a:chExt cx="0" cy="0"/>
        </a:xfrm>
      </p:grpSpPr>
      <p:sp>
        <p:nvSpPr>
          <p:cNvPr id="2" name="Google Shape;76;p15">
            <a:extLst>
              <a:ext uri="{FF2B5EF4-FFF2-40B4-BE49-F238E27FC236}">
                <a16:creationId xmlns:a16="http://schemas.microsoft.com/office/drawing/2014/main" id="{80FA93D3-AD47-5BC1-697E-04075219331D}"/>
              </a:ext>
            </a:extLst>
          </p:cNvPr>
          <p:cNvSpPr/>
          <p:nvPr/>
        </p:nvSpPr>
        <p:spPr>
          <a:xfrm>
            <a:off x="870309" y="464944"/>
            <a:ext cx="4011180" cy="45720"/>
          </a:xfrm>
          <a:prstGeom prst="rect">
            <a:avLst/>
          </a:prstGeom>
          <a:solidFill>
            <a:srgbClr val="C3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a:extLst>
              <a:ext uri="{FF2B5EF4-FFF2-40B4-BE49-F238E27FC236}">
                <a16:creationId xmlns:a16="http://schemas.microsoft.com/office/drawing/2014/main" id="{10A06BB4-DAC9-C4B7-8ECE-96337374671D}"/>
              </a:ext>
            </a:extLst>
          </p:cNvPr>
          <p:cNvSpPr txBox="1">
            <a:spLocks noGrp="1"/>
          </p:cNvSpPr>
          <p:nvPr>
            <p:ph type="ctrTitle" idx="4294967295"/>
          </p:nvPr>
        </p:nvSpPr>
        <p:spPr>
          <a:xfrm>
            <a:off x="802028" y="25974"/>
            <a:ext cx="5315100" cy="53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dirty="0">
                <a:solidFill>
                  <a:srgbClr val="002060"/>
                </a:solidFill>
                <a:latin typeface="Times New Roman" panose="02020603050405020304" pitchFamily="18" charset="0"/>
                <a:ea typeface="Inter SemiBold"/>
                <a:cs typeface="Times New Roman" panose="02020603050405020304" pitchFamily="18" charset="0"/>
                <a:sym typeface="Inter SemiBold"/>
              </a:rPr>
              <a:t>Design Thinking - Personas</a:t>
            </a:r>
            <a:endParaRPr dirty="0">
              <a:solidFill>
                <a:srgbClr val="002060"/>
              </a:solidFill>
              <a:latin typeface="Times New Roman" panose="02020603050405020304" pitchFamily="18" charset="0"/>
              <a:ea typeface="Inter SemiBold"/>
              <a:cs typeface="Times New Roman" panose="02020603050405020304" pitchFamily="18" charset="0"/>
              <a:sym typeface="Inter SemiBold"/>
            </a:endParaRPr>
          </a:p>
        </p:txBody>
      </p:sp>
      <p:pic>
        <p:nvPicPr>
          <p:cNvPr id="75" name="Google Shape;75;p15">
            <a:extLst>
              <a:ext uri="{FF2B5EF4-FFF2-40B4-BE49-F238E27FC236}">
                <a16:creationId xmlns:a16="http://schemas.microsoft.com/office/drawing/2014/main" id="{1C24E811-3A5E-D1C7-7751-2929A00020E6}"/>
              </a:ext>
            </a:extLst>
          </p:cNvPr>
          <p:cNvPicPr preferRelativeResize="0"/>
          <p:nvPr/>
        </p:nvPicPr>
        <p:blipFill>
          <a:blip r:embed="rId3">
            <a:alphaModFix/>
          </a:blip>
          <a:stretch>
            <a:fillRect/>
          </a:stretch>
        </p:blipFill>
        <p:spPr>
          <a:xfrm>
            <a:off x="95585" y="124760"/>
            <a:ext cx="576900" cy="385904"/>
          </a:xfrm>
          <a:prstGeom prst="rect">
            <a:avLst/>
          </a:prstGeom>
          <a:noFill/>
          <a:ln>
            <a:noFill/>
          </a:ln>
        </p:spPr>
      </p:pic>
      <p:sp>
        <p:nvSpPr>
          <p:cNvPr id="76" name="Google Shape;76;p15">
            <a:extLst>
              <a:ext uri="{FF2B5EF4-FFF2-40B4-BE49-F238E27FC236}">
                <a16:creationId xmlns:a16="http://schemas.microsoft.com/office/drawing/2014/main" id="{13C20BCE-DCF5-DEB1-42CA-C5250AE25E98}"/>
              </a:ext>
            </a:extLst>
          </p:cNvPr>
          <p:cNvSpPr/>
          <p:nvPr/>
        </p:nvSpPr>
        <p:spPr>
          <a:xfrm>
            <a:off x="0" y="4937760"/>
            <a:ext cx="9144000" cy="164616"/>
          </a:xfrm>
          <a:prstGeom prst="rect">
            <a:avLst/>
          </a:prstGeom>
          <a:solidFill>
            <a:srgbClr val="C3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Connecteur droit 5">
            <a:extLst>
              <a:ext uri="{FF2B5EF4-FFF2-40B4-BE49-F238E27FC236}">
                <a16:creationId xmlns:a16="http://schemas.microsoft.com/office/drawing/2014/main" id="{881AECEF-1D0C-7BEE-AD19-DBC7AA2FF4DA}"/>
              </a:ext>
            </a:extLst>
          </p:cNvPr>
          <p:cNvCxnSpPr/>
          <p:nvPr/>
        </p:nvCxnSpPr>
        <p:spPr>
          <a:xfrm>
            <a:off x="6218215" y="934253"/>
            <a:ext cx="0" cy="3672468"/>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Graphique 11" descr="Profil mâle contour">
            <a:extLst>
              <a:ext uri="{FF2B5EF4-FFF2-40B4-BE49-F238E27FC236}">
                <a16:creationId xmlns:a16="http://schemas.microsoft.com/office/drawing/2014/main" id="{9A1A3190-E106-702D-B40C-37B6EA488D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48596" y="975651"/>
            <a:ext cx="943602" cy="943602"/>
          </a:xfrm>
          <a:prstGeom prst="rect">
            <a:avLst/>
          </a:prstGeom>
        </p:spPr>
      </p:pic>
      <p:sp>
        <p:nvSpPr>
          <p:cNvPr id="13" name="ZoneTexte 12">
            <a:extLst>
              <a:ext uri="{FF2B5EF4-FFF2-40B4-BE49-F238E27FC236}">
                <a16:creationId xmlns:a16="http://schemas.microsoft.com/office/drawing/2014/main" id="{40D66664-0E49-254B-FFF6-EAE4757C763C}"/>
              </a:ext>
            </a:extLst>
          </p:cNvPr>
          <p:cNvSpPr txBox="1"/>
          <p:nvPr/>
        </p:nvSpPr>
        <p:spPr>
          <a:xfrm>
            <a:off x="3459578" y="2060462"/>
            <a:ext cx="2669969" cy="646331"/>
          </a:xfrm>
          <a:prstGeom prst="rect">
            <a:avLst/>
          </a:prstGeom>
          <a:noFill/>
        </p:spPr>
        <p:txBody>
          <a:bodyPr wrap="square" rtlCol="0">
            <a:spAutoFit/>
          </a:bodyPr>
          <a:lstStyle/>
          <a:p>
            <a:pPr marL="285750" indent="-285750">
              <a:buClr>
                <a:srgbClr val="002060"/>
              </a:buClr>
              <a:buFont typeface="Arial" panose="020B0604020202020204" pitchFamily="34" charset="0"/>
              <a:buChar char="•"/>
            </a:pPr>
            <a:r>
              <a:rPr lang="fr-FR" sz="1200" dirty="0">
                <a:solidFill>
                  <a:srgbClr val="002060"/>
                </a:solidFill>
                <a:latin typeface="Times New Roman" panose="02020603050405020304" pitchFamily="18" charset="0"/>
                <a:cs typeface="Times New Roman" panose="02020603050405020304" pitchFamily="18" charset="0"/>
              </a:rPr>
              <a:t>Rayan</a:t>
            </a:r>
          </a:p>
          <a:p>
            <a:pPr marL="285750" indent="-285750">
              <a:buClr>
                <a:srgbClr val="002060"/>
              </a:buClr>
              <a:buFont typeface="Arial" panose="020B0604020202020204" pitchFamily="34" charset="0"/>
              <a:buChar char="•"/>
            </a:pPr>
            <a:r>
              <a:rPr lang="fr-FR" sz="1200" dirty="0">
                <a:solidFill>
                  <a:srgbClr val="002060"/>
                </a:solidFill>
                <a:latin typeface="Times New Roman" panose="02020603050405020304" pitchFamily="18" charset="0"/>
                <a:cs typeface="Times New Roman" panose="02020603050405020304" pitchFamily="18" charset="0"/>
              </a:rPr>
              <a:t>25 ans</a:t>
            </a:r>
          </a:p>
          <a:p>
            <a:pPr marL="285750" indent="-285750">
              <a:buClr>
                <a:srgbClr val="002060"/>
              </a:buClr>
              <a:buFont typeface="Arial" panose="020B0604020202020204" pitchFamily="34" charset="0"/>
              <a:buChar char="•"/>
            </a:pPr>
            <a:r>
              <a:rPr lang="fr-FR" sz="1200" dirty="0">
                <a:solidFill>
                  <a:srgbClr val="002060"/>
                </a:solidFill>
                <a:latin typeface="Times New Roman" panose="02020603050405020304" pitchFamily="18" charset="0"/>
                <a:cs typeface="Times New Roman" panose="02020603050405020304" pitchFamily="18" charset="0"/>
              </a:rPr>
              <a:t>Business Analyste chez Amazon</a:t>
            </a:r>
            <a:endParaRPr lang="fr-FR" sz="1050" dirty="0">
              <a:solidFill>
                <a:srgbClr val="002060"/>
              </a:solidFill>
              <a:latin typeface="Times New Roman" panose="02020603050405020304" pitchFamily="18" charset="0"/>
              <a:cs typeface="Times New Roman" panose="02020603050405020304" pitchFamily="18" charset="0"/>
            </a:endParaRPr>
          </a:p>
        </p:txBody>
      </p:sp>
      <p:sp>
        <p:nvSpPr>
          <p:cNvPr id="14" name="ZoneTexte 13">
            <a:extLst>
              <a:ext uri="{FF2B5EF4-FFF2-40B4-BE49-F238E27FC236}">
                <a16:creationId xmlns:a16="http://schemas.microsoft.com/office/drawing/2014/main" id="{46427113-5D86-3156-6206-047F46093C87}"/>
              </a:ext>
            </a:extLst>
          </p:cNvPr>
          <p:cNvSpPr txBox="1"/>
          <p:nvPr/>
        </p:nvSpPr>
        <p:spPr>
          <a:xfrm>
            <a:off x="3063988" y="2947182"/>
            <a:ext cx="3154213" cy="1200329"/>
          </a:xfrm>
          <a:prstGeom prst="rect">
            <a:avLst/>
          </a:prstGeom>
          <a:noFill/>
        </p:spPr>
        <p:txBody>
          <a:bodyPr wrap="square" rtlCol="0">
            <a:spAutoFit/>
          </a:bodyPr>
          <a:lstStyle/>
          <a:p>
            <a:r>
              <a:rPr lang="fr-FR" sz="1200" b="1" dirty="0">
                <a:solidFill>
                  <a:srgbClr val="002060"/>
                </a:solidFill>
                <a:latin typeface="Times New Roman" panose="02020603050405020304" pitchFamily="18" charset="0"/>
                <a:cs typeface="Times New Roman" panose="02020603050405020304" pitchFamily="18" charset="0"/>
              </a:rPr>
              <a:t>Besoin identifié </a:t>
            </a:r>
            <a:r>
              <a:rPr lang="fr-FR" sz="1200" dirty="0">
                <a:solidFill>
                  <a:srgbClr val="002060"/>
                </a:solidFill>
                <a:latin typeface="Times New Roman" panose="02020603050405020304" pitchFamily="18" charset="0"/>
                <a:cs typeface="Times New Roman" panose="02020603050405020304" pitchFamily="18" charset="0"/>
              </a:rPr>
              <a:t>: </a:t>
            </a:r>
          </a:p>
          <a:p>
            <a:r>
              <a:rPr lang="fr-FR" sz="1200" dirty="0">
                <a:solidFill>
                  <a:srgbClr val="002060"/>
                </a:solidFill>
                <a:latin typeface="Times New Roman" panose="02020603050405020304" pitchFamily="18" charset="0"/>
                <a:cs typeface="Times New Roman" panose="02020603050405020304" pitchFamily="18" charset="0"/>
              </a:rPr>
              <a:t>- Pouvoir automatiser l’analyse et la classification des avis clients sur les produits.</a:t>
            </a:r>
          </a:p>
          <a:p>
            <a:endParaRPr lang="fr-FR" sz="1200" b="1" dirty="0">
              <a:solidFill>
                <a:srgbClr val="002060"/>
              </a:solidFill>
              <a:latin typeface="Times New Roman" panose="02020603050405020304" pitchFamily="18" charset="0"/>
              <a:cs typeface="Times New Roman" panose="02020603050405020304" pitchFamily="18" charset="0"/>
            </a:endParaRPr>
          </a:p>
          <a:p>
            <a:r>
              <a:rPr lang="fr-FR" sz="1200" b="1" dirty="0">
                <a:solidFill>
                  <a:srgbClr val="002060"/>
                </a:solidFill>
                <a:latin typeface="Times New Roman" panose="02020603050405020304" pitchFamily="18" charset="0"/>
                <a:cs typeface="Times New Roman" panose="02020603050405020304" pitchFamily="18" charset="0"/>
              </a:rPr>
              <a:t>Cas d’utilisation </a:t>
            </a:r>
            <a:r>
              <a:rPr lang="fr-FR" sz="1200" dirty="0">
                <a:solidFill>
                  <a:srgbClr val="002060"/>
                </a:solidFill>
                <a:latin typeface="Times New Roman" panose="02020603050405020304" pitchFamily="18" charset="0"/>
                <a:cs typeface="Times New Roman" panose="02020603050405020304" pitchFamily="18" charset="0"/>
              </a:rPr>
              <a:t>:</a:t>
            </a:r>
          </a:p>
          <a:p>
            <a:r>
              <a:rPr lang="fr-FR" sz="1200" dirty="0">
                <a:solidFill>
                  <a:srgbClr val="002060"/>
                </a:solidFill>
                <a:latin typeface="Times New Roman" panose="02020603050405020304" pitchFamily="18" charset="0"/>
                <a:cs typeface="Times New Roman" panose="02020603050405020304" pitchFamily="18" charset="0"/>
              </a:rPr>
              <a:t>- Classer les avis et identifier leur pertinence.</a:t>
            </a:r>
          </a:p>
        </p:txBody>
      </p:sp>
      <p:sp>
        <p:nvSpPr>
          <p:cNvPr id="15" name="ZoneTexte 14">
            <a:extLst>
              <a:ext uri="{FF2B5EF4-FFF2-40B4-BE49-F238E27FC236}">
                <a16:creationId xmlns:a16="http://schemas.microsoft.com/office/drawing/2014/main" id="{D6104BBA-17EC-0AE0-2D26-F358C4B40DFF}"/>
              </a:ext>
            </a:extLst>
          </p:cNvPr>
          <p:cNvSpPr txBox="1"/>
          <p:nvPr/>
        </p:nvSpPr>
        <p:spPr>
          <a:xfrm>
            <a:off x="95585" y="2947182"/>
            <a:ext cx="2968394" cy="1200329"/>
          </a:xfrm>
          <a:prstGeom prst="rect">
            <a:avLst/>
          </a:prstGeom>
          <a:noFill/>
        </p:spPr>
        <p:txBody>
          <a:bodyPr wrap="square" rtlCol="0">
            <a:spAutoFit/>
          </a:bodyPr>
          <a:lstStyle/>
          <a:p>
            <a:r>
              <a:rPr lang="fr-FR" sz="1200" b="1" dirty="0">
                <a:solidFill>
                  <a:srgbClr val="002060"/>
                </a:solidFill>
                <a:latin typeface="Times New Roman" panose="02020603050405020304" pitchFamily="18" charset="0"/>
                <a:cs typeface="Times New Roman" panose="02020603050405020304" pitchFamily="18" charset="0"/>
              </a:rPr>
              <a:t>Besoin identifié </a:t>
            </a:r>
            <a:r>
              <a:rPr lang="fr-FR" sz="1200" dirty="0">
                <a:solidFill>
                  <a:srgbClr val="002060"/>
                </a:solidFill>
                <a:latin typeface="Times New Roman" panose="02020603050405020304" pitchFamily="18" charset="0"/>
                <a:cs typeface="Times New Roman" panose="02020603050405020304" pitchFamily="18" charset="0"/>
              </a:rPr>
              <a:t>:</a:t>
            </a:r>
          </a:p>
          <a:p>
            <a:r>
              <a:rPr lang="fr-FR" sz="1200" dirty="0">
                <a:solidFill>
                  <a:srgbClr val="002060"/>
                </a:solidFill>
                <a:latin typeface="Times New Roman" panose="02020603050405020304" pitchFamily="18" charset="0"/>
                <a:cs typeface="Times New Roman" panose="02020603050405020304" pitchFamily="18" charset="0"/>
              </a:rPr>
              <a:t>- Bénéficier d’un service de livraison rapide.</a:t>
            </a:r>
          </a:p>
          <a:p>
            <a:endParaRPr lang="fr-FR" sz="1200" dirty="0">
              <a:solidFill>
                <a:srgbClr val="002060"/>
              </a:solidFill>
              <a:latin typeface="Times New Roman" panose="02020603050405020304" pitchFamily="18" charset="0"/>
              <a:cs typeface="Times New Roman" panose="02020603050405020304" pitchFamily="18" charset="0"/>
            </a:endParaRPr>
          </a:p>
          <a:p>
            <a:r>
              <a:rPr lang="fr-FR" sz="1200" b="1" dirty="0">
                <a:solidFill>
                  <a:srgbClr val="002060"/>
                </a:solidFill>
                <a:latin typeface="Times New Roman" panose="02020603050405020304" pitchFamily="18" charset="0"/>
                <a:cs typeface="Times New Roman" panose="02020603050405020304" pitchFamily="18" charset="0"/>
              </a:rPr>
              <a:t>Cas d’utilisation </a:t>
            </a:r>
            <a:r>
              <a:rPr lang="fr-FR" sz="1200" dirty="0">
                <a:solidFill>
                  <a:srgbClr val="002060"/>
                </a:solidFill>
                <a:latin typeface="Times New Roman" panose="02020603050405020304" pitchFamily="18" charset="0"/>
                <a:cs typeface="Times New Roman" panose="02020603050405020304" pitchFamily="18" charset="0"/>
              </a:rPr>
              <a:t>:</a:t>
            </a:r>
          </a:p>
          <a:p>
            <a:r>
              <a:rPr lang="fr-FR" sz="1200" dirty="0">
                <a:solidFill>
                  <a:srgbClr val="002060"/>
                </a:solidFill>
                <a:latin typeface="Times New Roman" panose="02020603050405020304" pitchFamily="18" charset="0"/>
                <a:cs typeface="Times New Roman" panose="02020603050405020304" pitchFamily="18" charset="0"/>
              </a:rPr>
              <a:t>- Optimisation logistique et amélioration de la livraison dans les zones rurales.</a:t>
            </a:r>
          </a:p>
        </p:txBody>
      </p:sp>
      <p:pic>
        <p:nvPicPr>
          <p:cNvPr id="16" name="Graphique 15" descr="Profil femelle contour">
            <a:extLst>
              <a:ext uri="{FF2B5EF4-FFF2-40B4-BE49-F238E27FC236}">
                <a16:creationId xmlns:a16="http://schemas.microsoft.com/office/drawing/2014/main" id="{2ECCB7B4-21DE-9388-AB31-F8AC73FB655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8977" y="964813"/>
            <a:ext cx="954440" cy="954440"/>
          </a:xfrm>
          <a:prstGeom prst="rect">
            <a:avLst/>
          </a:prstGeom>
        </p:spPr>
      </p:pic>
      <p:sp>
        <p:nvSpPr>
          <p:cNvPr id="17" name="ZoneTexte 16">
            <a:extLst>
              <a:ext uri="{FF2B5EF4-FFF2-40B4-BE49-F238E27FC236}">
                <a16:creationId xmlns:a16="http://schemas.microsoft.com/office/drawing/2014/main" id="{30981F6F-1CD7-EDDA-1FC0-78D63F07999F}"/>
              </a:ext>
            </a:extLst>
          </p:cNvPr>
          <p:cNvSpPr txBox="1"/>
          <p:nvPr/>
        </p:nvSpPr>
        <p:spPr>
          <a:xfrm>
            <a:off x="555175" y="2060462"/>
            <a:ext cx="2085255" cy="646331"/>
          </a:xfrm>
          <a:prstGeom prst="rect">
            <a:avLst/>
          </a:prstGeom>
          <a:noFill/>
        </p:spPr>
        <p:txBody>
          <a:bodyPr wrap="square" rtlCol="0">
            <a:spAutoFit/>
          </a:bodyPr>
          <a:lstStyle/>
          <a:p>
            <a:pPr marL="285750" indent="-285750">
              <a:buClr>
                <a:srgbClr val="002060"/>
              </a:buClr>
              <a:buFont typeface="Arial" panose="020B0604020202020204" pitchFamily="34" charset="0"/>
              <a:buChar char="•"/>
            </a:pPr>
            <a:r>
              <a:rPr lang="fr-FR" sz="1200" dirty="0">
                <a:solidFill>
                  <a:srgbClr val="002060"/>
                </a:solidFill>
                <a:latin typeface="Times New Roman" panose="02020603050405020304" pitchFamily="18" charset="0"/>
                <a:cs typeface="Times New Roman" panose="02020603050405020304" pitchFamily="18" charset="0"/>
              </a:rPr>
              <a:t>Emma</a:t>
            </a:r>
          </a:p>
          <a:p>
            <a:pPr marL="285750" indent="-285750">
              <a:buClr>
                <a:srgbClr val="002060"/>
              </a:buClr>
              <a:buFont typeface="Arial" panose="020B0604020202020204" pitchFamily="34" charset="0"/>
              <a:buChar char="•"/>
            </a:pPr>
            <a:r>
              <a:rPr lang="fr-FR" sz="1200" dirty="0">
                <a:solidFill>
                  <a:srgbClr val="002060"/>
                </a:solidFill>
                <a:latin typeface="Times New Roman" panose="02020603050405020304" pitchFamily="18" charset="0"/>
                <a:cs typeface="Times New Roman" panose="02020603050405020304" pitchFamily="18" charset="0"/>
              </a:rPr>
              <a:t>21 ans</a:t>
            </a:r>
          </a:p>
          <a:p>
            <a:pPr marL="285750" indent="-285750">
              <a:buClr>
                <a:srgbClr val="002060"/>
              </a:buClr>
              <a:buFont typeface="Arial" panose="020B0604020202020204" pitchFamily="34" charset="0"/>
              <a:buChar char="•"/>
            </a:pPr>
            <a:r>
              <a:rPr lang="fr-FR" sz="1200" dirty="0">
                <a:solidFill>
                  <a:srgbClr val="002060"/>
                </a:solidFill>
                <a:latin typeface="Times New Roman" panose="02020603050405020304" pitchFamily="18" charset="0"/>
                <a:cs typeface="Times New Roman" panose="02020603050405020304" pitchFamily="18" charset="0"/>
              </a:rPr>
              <a:t>Etudiante en psychologie</a:t>
            </a:r>
          </a:p>
        </p:txBody>
      </p:sp>
      <p:cxnSp>
        <p:nvCxnSpPr>
          <p:cNvPr id="3" name="Connecteur droit 2">
            <a:extLst>
              <a:ext uri="{FF2B5EF4-FFF2-40B4-BE49-F238E27FC236}">
                <a16:creationId xmlns:a16="http://schemas.microsoft.com/office/drawing/2014/main" id="{5323B318-357A-5758-E2A9-089BAEB7751A}"/>
              </a:ext>
            </a:extLst>
          </p:cNvPr>
          <p:cNvCxnSpPr/>
          <p:nvPr/>
        </p:nvCxnSpPr>
        <p:spPr>
          <a:xfrm>
            <a:off x="3063995" y="888583"/>
            <a:ext cx="0" cy="3672468"/>
          </a:xfrm>
          <a:prstGeom prst="line">
            <a:avLst/>
          </a:prstGeom>
        </p:spPr>
        <p:style>
          <a:lnRef idx="1">
            <a:schemeClr val="accent1"/>
          </a:lnRef>
          <a:fillRef idx="0">
            <a:schemeClr val="accent1"/>
          </a:fillRef>
          <a:effectRef idx="0">
            <a:schemeClr val="accent1"/>
          </a:effectRef>
          <a:fontRef idx="minor">
            <a:schemeClr val="tx1"/>
          </a:fontRef>
        </p:style>
      </p:cxnSp>
      <p:pic>
        <p:nvPicPr>
          <p:cNvPr id="4" name="Graphique 3" descr="Profil mâle contour">
            <a:extLst>
              <a:ext uri="{FF2B5EF4-FFF2-40B4-BE49-F238E27FC236}">
                <a16:creationId xmlns:a16="http://schemas.microsoft.com/office/drawing/2014/main" id="{2A1A5834-0ADE-F823-A9ED-1A8BC4F945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29373" y="985198"/>
            <a:ext cx="943602" cy="943602"/>
          </a:xfrm>
          <a:prstGeom prst="rect">
            <a:avLst/>
          </a:prstGeom>
        </p:spPr>
      </p:pic>
      <p:sp>
        <p:nvSpPr>
          <p:cNvPr id="5" name="ZoneTexte 4">
            <a:extLst>
              <a:ext uri="{FF2B5EF4-FFF2-40B4-BE49-F238E27FC236}">
                <a16:creationId xmlns:a16="http://schemas.microsoft.com/office/drawing/2014/main" id="{7E6611DA-6CD3-31AA-A80B-2E2710387DA1}"/>
              </a:ext>
            </a:extLst>
          </p:cNvPr>
          <p:cNvSpPr txBox="1"/>
          <p:nvPr/>
        </p:nvSpPr>
        <p:spPr>
          <a:xfrm>
            <a:off x="6777947" y="2060462"/>
            <a:ext cx="1628984" cy="646331"/>
          </a:xfrm>
          <a:prstGeom prst="rect">
            <a:avLst/>
          </a:prstGeom>
          <a:noFill/>
        </p:spPr>
        <p:txBody>
          <a:bodyPr wrap="square" rtlCol="0">
            <a:spAutoFit/>
          </a:bodyPr>
          <a:lstStyle/>
          <a:p>
            <a:pPr marL="285750" indent="-285750">
              <a:buClr>
                <a:srgbClr val="002060"/>
              </a:buClr>
              <a:buFont typeface="Arial" panose="020B0604020202020204" pitchFamily="34" charset="0"/>
              <a:buChar char="•"/>
            </a:pPr>
            <a:r>
              <a:rPr lang="fr-FR" sz="1200" dirty="0">
                <a:solidFill>
                  <a:srgbClr val="002060"/>
                </a:solidFill>
                <a:latin typeface="Times New Roman" panose="02020603050405020304" pitchFamily="18" charset="0"/>
                <a:cs typeface="Times New Roman" panose="02020603050405020304" pitchFamily="18" charset="0"/>
              </a:rPr>
              <a:t>Mathis</a:t>
            </a:r>
          </a:p>
          <a:p>
            <a:pPr marL="285750" indent="-285750">
              <a:buClr>
                <a:srgbClr val="002060"/>
              </a:buClr>
              <a:buFont typeface="Arial" panose="020B0604020202020204" pitchFamily="34" charset="0"/>
              <a:buChar char="•"/>
            </a:pPr>
            <a:r>
              <a:rPr lang="fr-FR" sz="1200" dirty="0">
                <a:solidFill>
                  <a:srgbClr val="002060"/>
                </a:solidFill>
                <a:latin typeface="Times New Roman" panose="02020603050405020304" pitchFamily="18" charset="0"/>
                <a:cs typeface="Times New Roman" panose="02020603050405020304" pitchFamily="18" charset="0"/>
              </a:rPr>
              <a:t>42 ans</a:t>
            </a:r>
          </a:p>
          <a:p>
            <a:pPr marL="285750" indent="-285750">
              <a:buClr>
                <a:srgbClr val="002060"/>
              </a:buClr>
              <a:buFont typeface="Arial" panose="020B0604020202020204" pitchFamily="34" charset="0"/>
              <a:buChar char="•"/>
            </a:pPr>
            <a:r>
              <a:rPr lang="fr-FR" sz="1200" dirty="0">
                <a:solidFill>
                  <a:srgbClr val="002060"/>
                </a:solidFill>
                <a:latin typeface="Times New Roman" panose="02020603050405020304" pitchFamily="18" charset="0"/>
                <a:cs typeface="Times New Roman" panose="02020603050405020304" pitchFamily="18" charset="0"/>
              </a:rPr>
              <a:t>entrepreneur</a:t>
            </a:r>
            <a:endParaRPr lang="fr-FR" sz="1050" dirty="0">
              <a:solidFill>
                <a:srgbClr val="002060"/>
              </a:solidFill>
              <a:latin typeface="Times New Roman" panose="02020603050405020304" pitchFamily="18" charset="0"/>
              <a:cs typeface="Times New Roman" panose="02020603050405020304" pitchFamily="18" charset="0"/>
            </a:endParaRPr>
          </a:p>
        </p:txBody>
      </p:sp>
      <p:sp>
        <p:nvSpPr>
          <p:cNvPr id="7" name="ZoneTexte 6">
            <a:extLst>
              <a:ext uri="{FF2B5EF4-FFF2-40B4-BE49-F238E27FC236}">
                <a16:creationId xmlns:a16="http://schemas.microsoft.com/office/drawing/2014/main" id="{904FBB27-D466-1CBC-B0C2-DDF4CEAC8DA3}"/>
              </a:ext>
            </a:extLst>
          </p:cNvPr>
          <p:cNvSpPr txBox="1"/>
          <p:nvPr/>
        </p:nvSpPr>
        <p:spPr>
          <a:xfrm>
            <a:off x="6218206" y="2944476"/>
            <a:ext cx="2925794" cy="1938992"/>
          </a:xfrm>
          <a:prstGeom prst="rect">
            <a:avLst/>
          </a:prstGeom>
          <a:noFill/>
        </p:spPr>
        <p:txBody>
          <a:bodyPr wrap="square" rtlCol="0">
            <a:spAutoFit/>
          </a:bodyPr>
          <a:lstStyle/>
          <a:p>
            <a:r>
              <a:rPr lang="fr-FR" sz="1200" b="1" dirty="0">
                <a:solidFill>
                  <a:srgbClr val="002060"/>
                </a:solidFill>
                <a:latin typeface="Times New Roman" panose="02020603050405020304" pitchFamily="18" charset="0"/>
                <a:cs typeface="Times New Roman" panose="02020603050405020304" pitchFamily="18" charset="0"/>
              </a:rPr>
              <a:t>Besoin identifié </a:t>
            </a:r>
            <a:r>
              <a:rPr lang="fr-FR" sz="1200" dirty="0">
                <a:solidFill>
                  <a:srgbClr val="002060"/>
                </a:solidFill>
                <a:latin typeface="Times New Roman" panose="02020603050405020304" pitchFamily="18" charset="0"/>
                <a:cs typeface="Times New Roman" panose="02020603050405020304" pitchFamily="18" charset="0"/>
              </a:rPr>
              <a:t>:</a:t>
            </a:r>
          </a:p>
          <a:p>
            <a:r>
              <a:rPr lang="fr-FR" sz="1200" dirty="0">
                <a:solidFill>
                  <a:srgbClr val="002060"/>
                </a:solidFill>
                <a:latin typeface="Times New Roman" panose="02020603050405020304" pitchFamily="18" charset="0"/>
                <a:cs typeface="Times New Roman" panose="02020603050405020304" pitchFamily="18" charset="0"/>
              </a:rPr>
              <a:t>- Améliorer la visibilité et la performance de ses produits.</a:t>
            </a:r>
          </a:p>
          <a:p>
            <a:r>
              <a:rPr lang="fr-FR" sz="1200" dirty="0">
                <a:solidFill>
                  <a:srgbClr val="002060"/>
                </a:solidFill>
                <a:latin typeface="Times New Roman" panose="02020603050405020304" pitchFamily="18" charset="0"/>
                <a:cs typeface="Times New Roman" panose="02020603050405020304" pitchFamily="18" charset="0"/>
              </a:rPr>
              <a:t>- Comprendre les critères influençant le classement des produits.</a:t>
            </a:r>
          </a:p>
          <a:p>
            <a:r>
              <a:rPr lang="fr-FR" sz="1200" b="1" dirty="0">
                <a:solidFill>
                  <a:srgbClr val="002060"/>
                </a:solidFill>
                <a:latin typeface="Times New Roman" panose="02020603050405020304" pitchFamily="18" charset="0"/>
                <a:cs typeface="Times New Roman" panose="02020603050405020304" pitchFamily="18" charset="0"/>
              </a:rPr>
              <a:t>Cas d’utilisation </a:t>
            </a:r>
            <a:r>
              <a:rPr lang="fr-FR" sz="1200" dirty="0">
                <a:solidFill>
                  <a:srgbClr val="002060"/>
                </a:solidFill>
                <a:latin typeface="Times New Roman" panose="02020603050405020304" pitchFamily="18" charset="0"/>
                <a:cs typeface="Times New Roman" panose="02020603050405020304" pitchFamily="18" charset="0"/>
              </a:rPr>
              <a:t>: </a:t>
            </a:r>
          </a:p>
          <a:p>
            <a:r>
              <a:rPr lang="fr-FR" sz="1200" dirty="0">
                <a:solidFill>
                  <a:srgbClr val="002060"/>
                </a:solidFill>
                <a:latin typeface="Times New Roman" panose="02020603050405020304" pitchFamily="18" charset="0"/>
                <a:cs typeface="Times New Roman" panose="02020603050405020304" pitchFamily="18" charset="0"/>
              </a:rPr>
              <a:t>- Analyse des avis clients et tendances de satisfaction.</a:t>
            </a:r>
          </a:p>
          <a:p>
            <a:r>
              <a:rPr lang="fr-FR" sz="1200" dirty="0">
                <a:solidFill>
                  <a:srgbClr val="002060"/>
                </a:solidFill>
                <a:latin typeface="Times New Roman" panose="02020603050405020304" pitchFamily="18" charset="0"/>
                <a:cs typeface="Times New Roman" panose="02020603050405020304" pitchFamily="18" charset="0"/>
              </a:rPr>
              <a:t>- Transparence sur les algorithmes de classement produits.</a:t>
            </a:r>
          </a:p>
        </p:txBody>
      </p:sp>
    </p:spTree>
    <p:extLst>
      <p:ext uri="{BB962C8B-B14F-4D97-AF65-F5344CB8AC3E}">
        <p14:creationId xmlns:p14="http://schemas.microsoft.com/office/powerpoint/2010/main" val="4036918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7">
          <a:extLst>
            <a:ext uri="{FF2B5EF4-FFF2-40B4-BE49-F238E27FC236}">
              <a16:creationId xmlns:a16="http://schemas.microsoft.com/office/drawing/2014/main" id="{A7EEE4AA-0F1C-1152-85FE-CD11D3E1080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C480D618-9398-6FF4-4D12-1705B98336B2}"/>
              </a:ext>
            </a:extLst>
          </p:cNvPr>
          <p:cNvSpPr/>
          <p:nvPr/>
        </p:nvSpPr>
        <p:spPr>
          <a:xfrm>
            <a:off x="1012050" y="2694183"/>
            <a:ext cx="7244179" cy="193865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fr-FR" dirty="0"/>
          </a:p>
        </p:txBody>
      </p:sp>
      <p:pic>
        <p:nvPicPr>
          <p:cNvPr id="75" name="Google Shape;75;p15">
            <a:extLst>
              <a:ext uri="{FF2B5EF4-FFF2-40B4-BE49-F238E27FC236}">
                <a16:creationId xmlns:a16="http://schemas.microsoft.com/office/drawing/2014/main" id="{CEE9AD35-E0BD-ED43-9E7D-C68547AA6686}"/>
              </a:ext>
            </a:extLst>
          </p:cNvPr>
          <p:cNvPicPr preferRelativeResize="0"/>
          <p:nvPr/>
        </p:nvPicPr>
        <p:blipFill>
          <a:blip r:embed="rId3">
            <a:alphaModFix/>
          </a:blip>
          <a:stretch>
            <a:fillRect/>
          </a:stretch>
        </p:blipFill>
        <p:spPr>
          <a:xfrm>
            <a:off x="95585" y="124760"/>
            <a:ext cx="576900" cy="385904"/>
          </a:xfrm>
          <a:prstGeom prst="rect">
            <a:avLst/>
          </a:prstGeom>
          <a:noFill/>
          <a:ln>
            <a:noFill/>
          </a:ln>
        </p:spPr>
      </p:pic>
      <p:sp>
        <p:nvSpPr>
          <p:cNvPr id="76" name="Google Shape;76;p15">
            <a:extLst>
              <a:ext uri="{FF2B5EF4-FFF2-40B4-BE49-F238E27FC236}">
                <a16:creationId xmlns:a16="http://schemas.microsoft.com/office/drawing/2014/main" id="{8F2FAE28-DBFB-8847-EC51-4F769D3748C5}"/>
              </a:ext>
            </a:extLst>
          </p:cNvPr>
          <p:cNvSpPr/>
          <p:nvPr/>
        </p:nvSpPr>
        <p:spPr>
          <a:xfrm>
            <a:off x="0" y="4937760"/>
            <a:ext cx="9144000" cy="164616"/>
          </a:xfrm>
          <a:prstGeom prst="rect">
            <a:avLst/>
          </a:prstGeom>
          <a:solidFill>
            <a:srgbClr val="C3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76;p15">
            <a:extLst>
              <a:ext uri="{FF2B5EF4-FFF2-40B4-BE49-F238E27FC236}">
                <a16:creationId xmlns:a16="http://schemas.microsoft.com/office/drawing/2014/main" id="{AE0B64E1-2D61-4973-B83F-C3BE6A4813EE}"/>
              </a:ext>
            </a:extLst>
          </p:cNvPr>
          <p:cNvSpPr/>
          <p:nvPr/>
        </p:nvSpPr>
        <p:spPr>
          <a:xfrm flipV="1">
            <a:off x="870309" y="510662"/>
            <a:ext cx="4145574" cy="48411"/>
          </a:xfrm>
          <a:prstGeom prst="rect">
            <a:avLst/>
          </a:prstGeom>
          <a:solidFill>
            <a:srgbClr val="C3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ZoneTexte 13">
            <a:extLst>
              <a:ext uri="{FF2B5EF4-FFF2-40B4-BE49-F238E27FC236}">
                <a16:creationId xmlns:a16="http://schemas.microsoft.com/office/drawing/2014/main" id="{68C848AF-FE71-1A8B-F967-58C406BBFD3E}"/>
              </a:ext>
            </a:extLst>
          </p:cNvPr>
          <p:cNvSpPr txBox="1"/>
          <p:nvPr/>
        </p:nvSpPr>
        <p:spPr>
          <a:xfrm>
            <a:off x="0" y="2754241"/>
            <a:ext cx="9144000" cy="1815882"/>
          </a:xfrm>
          <a:prstGeom prst="rect">
            <a:avLst/>
          </a:prstGeom>
          <a:noFill/>
        </p:spPr>
        <p:txBody>
          <a:bodyPr wrap="square" rtlCol="0">
            <a:spAutoFit/>
          </a:bodyPr>
          <a:lstStyle/>
          <a:p>
            <a:pPr algn="ctr"/>
            <a:r>
              <a:rPr lang="fr-FR" sz="1600" b="1" u="sng" dirty="0">
                <a:solidFill>
                  <a:srgbClr val="002060"/>
                </a:solidFill>
                <a:latin typeface="Times New Roman" panose="02020603050405020304" pitchFamily="18" charset="0"/>
                <a:cs typeface="Times New Roman" panose="02020603050405020304" pitchFamily="18" charset="0"/>
              </a:rPr>
              <a:t>Besoin retenu : </a:t>
            </a:r>
          </a:p>
          <a:p>
            <a:pPr marL="285750" indent="-285750" algn="ctr">
              <a:buFont typeface="Wingdings" panose="05000000000000000000" pitchFamily="2" charset="2"/>
              <a:buChar char="ü"/>
            </a:pPr>
            <a:r>
              <a:rPr lang="fr-FR" sz="1600" dirty="0">
                <a:solidFill>
                  <a:srgbClr val="002060"/>
                </a:solidFill>
                <a:latin typeface="Times New Roman" panose="02020603050405020304" pitchFamily="18" charset="0"/>
                <a:cs typeface="Times New Roman" panose="02020603050405020304" pitchFamily="18" charset="0"/>
              </a:rPr>
              <a:t>Classer les avis et identifier leur pertinence.</a:t>
            </a:r>
          </a:p>
          <a:p>
            <a:pPr algn="ctr"/>
            <a:endParaRPr lang="fr-FR" sz="1600" dirty="0">
              <a:solidFill>
                <a:srgbClr val="002060"/>
              </a:solidFill>
              <a:latin typeface="Times New Roman" panose="02020603050405020304" pitchFamily="18" charset="0"/>
              <a:cs typeface="Times New Roman" panose="02020603050405020304" pitchFamily="18" charset="0"/>
            </a:endParaRPr>
          </a:p>
          <a:p>
            <a:pPr algn="ctr"/>
            <a:r>
              <a:rPr lang="fr-FR" sz="1600" b="1" u="sng" dirty="0">
                <a:solidFill>
                  <a:srgbClr val="002060"/>
                </a:solidFill>
                <a:latin typeface="Times New Roman" panose="02020603050405020304" pitchFamily="18" charset="0"/>
                <a:cs typeface="Times New Roman" panose="02020603050405020304" pitchFamily="18" charset="0"/>
              </a:rPr>
              <a:t>Valeurs ajoutées :  </a:t>
            </a:r>
          </a:p>
          <a:p>
            <a:pPr algn="ctr"/>
            <a:r>
              <a:rPr lang="fr-FR" sz="1600" dirty="0">
                <a:solidFill>
                  <a:srgbClr val="002060"/>
                </a:solidFill>
                <a:latin typeface="Times New Roman" panose="02020603050405020304" pitchFamily="18" charset="0"/>
                <a:cs typeface="Times New Roman" panose="02020603050405020304" pitchFamily="18" charset="0"/>
              </a:rPr>
              <a:t>Analyse rapide et plus fiable.</a:t>
            </a:r>
          </a:p>
          <a:p>
            <a:pPr algn="ctr"/>
            <a:r>
              <a:rPr lang="fr-FR" sz="1600" dirty="0">
                <a:solidFill>
                  <a:srgbClr val="002060"/>
                </a:solidFill>
                <a:latin typeface="Times New Roman" panose="02020603050405020304" pitchFamily="18" charset="0"/>
                <a:cs typeface="Times New Roman" panose="02020603050405020304" pitchFamily="18" charset="0"/>
              </a:rPr>
              <a:t>Elimination d’un travail manuel et gain de temps.</a:t>
            </a:r>
          </a:p>
          <a:p>
            <a:pPr algn="ctr"/>
            <a:r>
              <a:rPr lang="fr-FR" sz="1600" dirty="0">
                <a:solidFill>
                  <a:srgbClr val="002060"/>
                </a:solidFill>
                <a:latin typeface="Times New Roman" panose="02020603050405020304" pitchFamily="18" charset="0"/>
                <a:cs typeface="Times New Roman" panose="02020603050405020304" pitchFamily="18" charset="0"/>
              </a:rPr>
              <a:t>Levier et première brique pour d’autres besoins identifiés.</a:t>
            </a:r>
          </a:p>
        </p:txBody>
      </p:sp>
      <p:pic>
        <p:nvPicPr>
          <p:cNvPr id="3" name="Graphique 2" descr="Profil mâle contour">
            <a:extLst>
              <a:ext uri="{FF2B5EF4-FFF2-40B4-BE49-F238E27FC236}">
                <a16:creationId xmlns:a16="http://schemas.microsoft.com/office/drawing/2014/main" id="{53F2E680-EA26-08AB-6531-E39CAFD337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97675" y="658118"/>
            <a:ext cx="943602" cy="943602"/>
          </a:xfrm>
          <a:prstGeom prst="rect">
            <a:avLst/>
          </a:prstGeom>
        </p:spPr>
      </p:pic>
      <p:sp>
        <p:nvSpPr>
          <p:cNvPr id="5" name="ZoneTexte 4">
            <a:extLst>
              <a:ext uri="{FF2B5EF4-FFF2-40B4-BE49-F238E27FC236}">
                <a16:creationId xmlns:a16="http://schemas.microsoft.com/office/drawing/2014/main" id="{D8F3E9FD-27C5-A60C-2019-98CB0AB13958}"/>
              </a:ext>
            </a:extLst>
          </p:cNvPr>
          <p:cNvSpPr txBox="1"/>
          <p:nvPr/>
        </p:nvSpPr>
        <p:spPr>
          <a:xfrm>
            <a:off x="3308657" y="1742929"/>
            <a:ext cx="2669969" cy="646331"/>
          </a:xfrm>
          <a:prstGeom prst="rect">
            <a:avLst/>
          </a:prstGeom>
          <a:noFill/>
        </p:spPr>
        <p:txBody>
          <a:bodyPr wrap="square" rtlCol="0">
            <a:spAutoFit/>
          </a:bodyPr>
          <a:lstStyle/>
          <a:p>
            <a:pPr marL="285750" indent="-285750">
              <a:buClr>
                <a:srgbClr val="002060"/>
              </a:buClr>
              <a:buFont typeface="Arial" panose="020B0604020202020204" pitchFamily="34" charset="0"/>
              <a:buChar char="•"/>
            </a:pPr>
            <a:r>
              <a:rPr lang="fr-FR" sz="1200" dirty="0">
                <a:solidFill>
                  <a:srgbClr val="002060"/>
                </a:solidFill>
                <a:latin typeface="Times New Roman" panose="02020603050405020304" pitchFamily="18" charset="0"/>
                <a:cs typeface="Times New Roman" panose="02020603050405020304" pitchFamily="18" charset="0"/>
              </a:rPr>
              <a:t>Rayan</a:t>
            </a:r>
          </a:p>
          <a:p>
            <a:pPr marL="285750" indent="-285750">
              <a:buClr>
                <a:srgbClr val="002060"/>
              </a:buClr>
              <a:buFont typeface="Arial" panose="020B0604020202020204" pitchFamily="34" charset="0"/>
              <a:buChar char="•"/>
            </a:pPr>
            <a:r>
              <a:rPr lang="fr-FR" sz="1200" dirty="0">
                <a:solidFill>
                  <a:srgbClr val="002060"/>
                </a:solidFill>
                <a:latin typeface="Times New Roman" panose="02020603050405020304" pitchFamily="18" charset="0"/>
                <a:cs typeface="Times New Roman" panose="02020603050405020304" pitchFamily="18" charset="0"/>
              </a:rPr>
              <a:t>25 ans</a:t>
            </a:r>
          </a:p>
          <a:p>
            <a:pPr marL="285750" indent="-285750">
              <a:buClr>
                <a:srgbClr val="002060"/>
              </a:buClr>
              <a:buFont typeface="Arial" panose="020B0604020202020204" pitchFamily="34" charset="0"/>
              <a:buChar char="•"/>
            </a:pPr>
            <a:r>
              <a:rPr lang="fr-FR" sz="1200" dirty="0">
                <a:solidFill>
                  <a:srgbClr val="002060"/>
                </a:solidFill>
                <a:latin typeface="Times New Roman" panose="02020603050405020304" pitchFamily="18" charset="0"/>
                <a:cs typeface="Times New Roman" panose="02020603050405020304" pitchFamily="18" charset="0"/>
              </a:rPr>
              <a:t>Business Analyste chez Amazon</a:t>
            </a:r>
            <a:endParaRPr lang="fr-FR" sz="1050" dirty="0">
              <a:solidFill>
                <a:srgbClr val="002060"/>
              </a:solidFill>
              <a:latin typeface="Times New Roman" panose="02020603050405020304" pitchFamily="18" charset="0"/>
              <a:cs typeface="Times New Roman" panose="02020603050405020304" pitchFamily="18" charset="0"/>
            </a:endParaRPr>
          </a:p>
        </p:txBody>
      </p:sp>
      <p:sp>
        <p:nvSpPr>
          <p:cNvPr id="68" name="Google Shape;68;p15">
            <a:extLst>
              <a:ext uri="{FF2B5EF4-FFF2-40B4-BE49-F238E27FC236}">
                <a16:creationId xmlns:a16="http://schemas.microsoft.com/office/drawing/2014/main" id="{60751E78-F0EF-EF6E-7B56-201420A980D7}"/>
              </a:ext>
            </a:extLst>
          </p:cNvPr>
          <p:cNvSpPr txBox="1">
            <a:spLocks noGrp="1"/>
          </p:cNvSpPr>
          <p:nvPr>
            <p:ph type="ctrTitle" idx="4294967295"/>
          </p:nvPr>
        </p:nvSpPr>
        <p:spPr>
          <a:xfrm>
            <a:off x="802028" y="25974"/>
            <a:ext cx="5315100" cy="533100"/>
          </a:xfrm>
          <a:prstGeom prst="rect">
            <a:avLst/>
          </a:prstGeom>
        </p:spPr>
        <p:txBody>
          <a:bodyPr spcFirstLastPara="1" wrap="square" lIns="91425" tIns="91425" rIns="91425" bIns="91425" anchor="t" anchorCtr="0">
            <a:noAutofit/>
          </a:bodyPr>
          <a:lstStyle/>
          <a:p>
            <a:r>
              <a:rPr lang="fr-FR" dirty="0">
                <a:solidFill>
                  <a:srgbClr val="002060"/>
                </a:solidFill>
                <a:latin typeface="Times New Roman" panose="02020603050405020304" pitchFamily="18" charset="0"/>
                <a:ea typeface="Inter SemiBold"/>
                <a:cs typeface="Times New Roman" panose="02020603050405020304" pitchFamily="18" charset="0"/>
                <a:sym typeface="Inter SemiBold"/>
              </a:rPr>
              <a:t>Design </a:t>
            </a:r>
            <a:r>
              <a:rPr lang="fr-FR" dirty="0" err="1">
                <a:solidFill>
                  <a:srgbClr val="002060"/>
                </a:solidFill>
                <a:latin typeface="Times New Roman" panose="02020603050405020304" pitchFamily="18" charset="0"/>
                <a:ea typeface="Inter SemiBold"/>
                <a:cs typeface="Times New Roman" panose="02020603050405020304" pitchFamily="18" charset="0"/>
                <a:sym typeface="Inter SemiBold"/>
              </a:rPr>
              <a:t>Thinking</a:t>
            </a:r>
            <a:r>
              <a:rPr lang="fr-FR" dirty="0">
                <a:solidFill>
                  <a:srgbClr val="002060"/>
                </a:solidFill>
                <a:latin typeface="Times New Roman" panose="02020603050405020304" pitchFamily="18" charset="0"/>
                <a:ea typeface="Inter SemiBold"/>
                <a:cs typeface="Times New Roman" panose="02020603050405020304" pitchFamily="18" charset="0"/>
                <a:sym typeface="Inter SemiBold"/>
              </a:rPr>
              <a:t> – </a:t>
            </a:r>
            <a:r>
              <a:rPr lang="fr-FR" dirty="0" err="1">
                <a:solidFill>
                  <a:srgbClr val="002060"/>
                </a:solidFill>
                <a:latin typeface="Times New Roman" panose="02020603050405020304" pitchFamily="18" charset="0"/>
                <a:ea typeface="Inter SemiBold"/>
                <a:cs typeface="Times New Roman" panose="02020603050405020304" pitchFamily="18" charset="0"/>
                <a:sym typeface="Inter SemiBold"/>
              </a:rPr>
              <a:t>Personas</a:t>
            </a:r>
            <a:r>
              <a:rPr lang="fr-FR" dirty="0">
                <a:solidFill>
                  <a:srgbClr val="002060"/>
                </a:solidFill>
                <a:latin typeface="Times New Roman" panose="02020603050405020304" pitchFamily="18" charset="0"/>
                <a:ea typeface="Inter SemiBold"/>
                <a:cs typeface="Times New Roman" panose="02020603050405020304" pitchFamily="18" charset="0"/>
                <a:sym typeface="Inter SemiBold"/>
              </a:rPr>
              <a:t> </a:t>
            </a:r>
            <a:br>
              <a:rPr lang="fr-FR" dirty="0">
                <a:solidFill>
                  <a:srgbClr val="002060"/>
                </a:solidFill>
                <a:latin typeface="Times New Roman" panose="02020603050405020304" pitchFamily="18" charset="0"/>
                <a:ea typeface="Inter SemiBold"/>
                <a:cs typeface="Times New Roman" panose="02020603050405020304" pitchFamily="18" charset="0"/>
                <a:sym typeface="Inter SemiBold"/>
              </a:rPr>
            </a:br>
            <a:endParaRPr dirty="0">
              <a:solidFill>
                <a:srgbClr val="002060"/>
              </a:solidFill>
              <a:latin typeface="Times New Roman" panose="02020603050405020304" pitchFamily="18" charset="0"/>
              <a:ea typeface="Inter SemiBold"/>
              <a:cs typeface="Times New Roman" panose="02020603050405020304" pitchFamily="18" charset="0"/>
              <a:sym typeface="Inter SemiBold"/>
            </a:endParaRPr>
          </a:p>
        </p:txBody>
      </p:sp>
    </p:spTree>
    <p:extLst>
      <p:ext uri="{BB962C8B-B14F-4D97-AF65-F5344CB8AC3E}">
        <p14:creationId xmlns:p14="http://schemas.microsoft.com/office/powerpoint/2010/main" val="3901195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1">
          <a:extLst>
            <a:ext uri="{FF2B5EF4-FFF2-40B4-BE49-F238E27FC236}">
              <a16:creationId xmlns:a16="http://schemas.microsoft.com/office/drawing/2014/main" id="{F543DF87-FD0E-2544-E53D-441F7951F757}"/>
            </a:ext>
          </a:extLst>
        </p:cNvPr>
        <p:cNvGrpSpPr/>
        <p:nvPr/>
      </p:nvGrpSpPr>
      <p:grpSpPr>
        <a:xfrm>
          <a:off x="0" y="0"/>
          <a:ext cx="0" cy="0"/>
          <a:chOff x="0" y="0"/>
          <a:chExt cx="0" cy="0"/>
        </a:xfrm>
      </p:grpSpPr>
      <p:sp>
        <p:nvSpPr>
          <p:cNvPr id="3" name="Google Shape;76;p15">
            <a:extLst>
              <a:ext uri="{FF2B5EF4-FFF2-40B4-BE49-F238E27FC236}">
                <a16:creationId xmlns:a16="http://schemas.microsoft.com/office/drawing/2014/main" id="{95F103A1-A56B-659A-E955-F649457DD65F}"/>
              </a:ext>
            </a:extLst>
          </p:cNvPr>
          <p:cNvSpPr/>
          <p:nvPr/>
        </p:nvSpPr>
        <p:spPr>
          <a:xfrm flipV="1">
            <a:off x="384035" y="2299316"/>
            <a:ext cx="7241883" cy="58977"/>
          </a:xfrm>
          <a:prstGeom prst="rect">
            <a:avLst/>
          </a:prstGeom>
          <a:solidFill>
            <a:srgbClr val="C3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4">
            <a:extLst>
              <a:ext uri="{FF2B5EF4-FFF2-40B4-BE49-F238E27FC236}">
                <a16:creationId xmlns:a16="http://schemas.microsoft.com/office/drawing/2014/main" id="{F4BAE00C-0122-3E2C-EE1B-3F554198EAEB}"/>
              </a:ext>
            </a:extLst>
          </p:cNvPr>
          <p:cNvSpPr txBox="1">
            <a:spLocks noGrp="1"/>
          </p:cNvSpPr>
          <p:nvPr>
            <p:ph type="ctrTitle" idx="4294967295"/>
          </p:nvPr>
        </p:nvSpPr>
        <p:spPr>
          <a:xfrm>
            <a:off x="200722" y="1702750"/>
            <a:ext cx="8943277" cy="86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3600" b="1" dirty="0">
                <a:solidFill>
                  <a:srgbClr val="0E3449"/>
                </a:solidFill>
                <a:latin typeface="Times New Roman" panose="02020603050405020304" pitchFamily="18" charset="0"/>
                <a:ea typeface="Inter"/>
                <a:cs typeface="Times New Roman" panose="02020603050405020304" pitchFamily="18" charset="0"/>
                <a:sym typeface="Inter"/>
              </a:rPr>
              <a:t>Veille technologique et réglementaire</a:t>
            </a:r>
            <a:endParaRPr sz="3600" b="1" dirty="0">
              <a:solidFill>
                <a:srgbClr val="0E3449"/>
              </a:solidFill>
              <a:latin typeface="Times New Roman" panose="02020603050405020304" pitchFamily="18" charset="0"/>
              <a:ea typeface="Inter"/>
              <a:cs typeface="Times New Roman" panose="02020603050405020304" pitchFamily="18" charset="0"/>
              <a:sym typeface="Inter"/>
            </a:endParaRPr>
          </a:p>
        </p:txBody>
      </p:sp>
      <p:pic>
        <p:nvPicPr>
          <p:cNvPr id="2" name="Google Shape;75;p15">
            <a:extLst>
              <a:ext uri="{FF2B5EF4-FFF2-40B4-BE49-F238E27FC236}">
                <a16:creationId xmlns:a16="http://schemas.microsoft.com/office/drawing/2014/main" id="{FD0C5D4C-B3DD-41E6-31E4-E41D56B91A2F}"/>
              </a:ext>
            </a:extLst>
          </p:cNvPr>
          <p:cNvPicPr preferRelativeResize="0"/>
          <p:nvPr/>
        </p:nvPicPr>
        <p:blipFill>
          <a:blip r:embed="rId3">
            <a:alphaModFix/>
          </a:blip>
          <a:stretch>
            <a:fillRect/>
          </a:stretch>
        </p:blipFill>
        <p:spPr>
          <a:xfrm>
            <a:off x="95585" y="124760"/>
            <a:ext cx="576900" cy="385904"/>
          </a:xfrm>
          <a:prstGeom prst="rect">
            <a:avLst/>
          </a:prstGeom>
          <a:noFill/>
          <a:ln>
            <a:noFill/>
          </a:ln>
        </p:spPr>
      </p:pic>
    </p:spTree>
    <p:extLst>
      <p:ext uri="{BB962C8B-B14F-4D97-AF65-F5344CB8AC3E}">
        <p14:creationId xmlns:p14="http://schemas.microsoft.com/office/powerpoint/2010/main" val="285001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7">
          <a:extLst>
            <a:ext uri="{FF2B5EF4-FFF2-40B4-BE49-F238E27FC236}">
              <a16:creationId xmlns:a16="http://schemas.microsoft.com/office/drawing/2014/main" id="{8753A0AF-976F-A83F-C097-55909F4BBD04}"/>
            </a:ext>
          </a:extLst>
        </p:cNvPr>
        <p:cNvGrpSpPr/>
        <p:nvPr/>
      </p:nvGrpSpPr>
      <p:grpSpPr>
        <a:xfrm>
          <a:off x="0" y="0"/>
          <a:ext cx="0" cy="0"/>
          <a:chOff x="0" y="0"/>
          <a:chExt cx="0" cy="0"/>
        </a:xfrm>
      </p:grpSpPr>
      <p:sp>
        <p:nvSpPr>
          <p:cNvPr id="2" name="Google Shape;76;p15">
            <a:extLst>
              <a:ext uri="{FF2B5EF4-FFF2-40B4-BE49-F238E27FC236}">
                <a16:creationId xmlns:a16="http://schemas.microsoft.com/office/drawing/2014/main" id="{8906DE8A-0DD1-C5BC-9819-FDBD518A79C1}"/>
              </a:ext>
            </a:extLst>
          </p:cNvPr>
          <p:cNvSpPr/>
          <p:nvPr/>
        </p:nvSpPr>
        <p:spPr>
          <a:xfrm>
            <a:off x="870308" y="461452"/>
            <a:ext cx="4234352" cy="49212"/>
          </a:xfrm>
          <a:prstGeom prst="rect">
            <a:avLst/>
          </a:prstGeom>
          <a:solidFill>
            <a:srgbClr val="C3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a:extLst>
              <a:ext uri="{FF2B5EF4-FFF2-40B4-BE49-F238E27FC236}">
                <a16:creationId xmlns:a16="http://schemas.microsoft.com/office/drawing/2014/main" id="{FA70954F-AF54-43D1-8B51-9B578BDF6741}"/>
              </a:ext>
            </a:extLst>
          </p:cNvPr>
          <p:cNvSpPr txBox="1">
            <a:spLocks noGrp="1"/>
          </p:cNvSpPr>
          <p:nvPr>
            <p:ph type="ctrTitle" idx="4294967295"/>
          </p:nvPr>
        </p:nvSpPr>
        <p:spPr>
          <a:xfrm>
            <a:off x="802028" y="25974"/>
            <a:ext cx="7040996" cy="43547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dirty="0">
                <a:solidFill>
                  <a:srgbClr val="002060"/>
                </a:solidFill>
                <a:latin typeface="Times New Roman" panose="02020603050405020304" pitchFamily="18" charset="0"/>
                <a:ea typeface="Inter SemiBold"/>
                <a:cs typeface="Times New Roman" panose="02020603050405020304" pitchFamily="18" charset="0"/>
                <a:sym typeface="Inter SemiBold"/>
              </a:rPr>
              <a:t>Veille technologique statique</a:t>
            </a:r>
            <a:endParaRPr dirty="0">
              <a:solidFill>
                <a:srgbClr val="002060"/>
              </a:solidFill>
              <a:latin typeface="Times New Roman" panose="02020603050405020304" pitchFamily="18" charset="0"/>
              <a:ea typeface="Inter SemiBold"/>
              <a:cs typeface="Times New Roman" panose="02020603050405020304" pitchFamily="18" charset="0"/>
              <a:sym typeface="Inter SemiBold"/>
            </a:endParaRPr>
          </a:p>
        </p:txBody>
      </p:sp>
      <p:pic>
        <p:nvPicPr>
          <p:cNvPr id="75" name="Google Shape;75;p15">
            <a:extLst>
              <a:ext uri="{FF2B5EF4-FFF2-40B4-BE49-F238E27FC236}">
                <a16:creationId xmlns:a16="http://schemas.microsoft.com/office/drawing/2014/main" id="{866B966E-2ED7-A04E-D048-D21E1FEEF339}"/>
              </a:ext>
            </a:extLst>
          </p:cNvPr>
          <p:cNvPicPr preferRelativeResize="0"/>
          <p:nvPr/>
        </p:nvPicPr>
        <p:blipFill>
          <a:blip r:embed="rId3">
            <a:alphaModFix/>
          </a:blip>
          <a:stretch>
            <a:fillRect/>
          </a:stretch>
        </p:blipFill>
        <p:spPr>
          <a:xfrm>
            <a:off x="95585" y="124760"/>
            <a:ext cx="576900" cy="385904"/>
          </a:xfrm>
          <a:prstGeom prst="rect">
            <a:avLst/>
          </a:prstGeom>
          <a:noFill/>
          <a:ln>
            <a:noFill/>
          </a:ln>
        </p:spPr>
      </p:pic>
      <p:sp>
        <p:nvSpPr>
          <p:cNvPr id="76" name="Google Shape;76;p15">
            <a:extLst>
              <a:ext uri="{FF2B5EF4-FFF2-40B4-BE49-F238E27FC236}">
                <a16:creationId xmlns:a16="http://schemas.microsoft.com/office/drawing/2014/main" id="{66D58D37-6556-2B31-0D97-A9D680F383E8}"/>
              </a:ext>
            </a:extLst>
          </p:cNvPr>
          <p:cNvSpPr/>
          <p:nvPr/>
        </p:nvSpPr>
        <p:spPr>
          <a:xfrm>
            <a:off x="0" y="4937760"/>
            <a:ext cx="9144000" cy="164616"/>
          </a:xfrm>
          <a:prstGeom prst="rect">
            <a:avLst/>
          </a:prstGeom>
          <a:solidFill>
            <a:srgbClr val="C3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9" name="Tableau 8">
            <a:extLst>
              <a:ext uri="{FF2B5EF4-FFF2-40B4-BE49-F238E27FC236}">
                <a16:creationId xmlns:a16="http://schemas.microsoft.com/office/drawing/2014/main" id="{AC9A6EBA-AC20-8301-37C8-10BFB8FCC059}"/>
              </a:ext>
            </a:extLst>
          </p:cNvPr>
          <p:cNvGraphicFramePr>
            <a:graphicFrameLocks noGrp="1"/>
          </p:cNvGraphicFramePr>
          <p:nvPr>
            <p:extLst>
              <p:ext uri="{D42A27DB-BD31-4B8C-83A1-F6EECF244321}">
                <p14:modId xmlns:p14="http://schemas.microsoft.com/office/powerpoint/2010/main" val="819306701"/>
              </p:ext>
            </p:extLst>
          </p:nvPr>
        </p:nvGraphicFramePr>
        <p:xfrm>
          <a:off x="95585" y="633196"/>
          <a:ext cx="8963172" cy="4443589"/>
        </p:xfrm>
        <a:graphic>
          <a:graphicData uri="http://schemas.openxmlformats.org/drawingml/2006/table">
            <a:tbl>
              <a:tblPr firstRow="1" bandRow="1">
                <a:tableStyleId>{7DF18680-E054-41AD-8BC1-D1AEF772440D}</a:tableStyleId>
              </a:tblPr>
              <a:tblGrid>
                <a:gridCol w="1918461">
                  <a:extLst>
                    <a:ext uri="{9D8B030D-6E8A-4147-A177-3AD203B41FA5}">
                      <a16:colId xmlns:a16="http://schemas.microsoft.com/office/drawing/2014/main" val="1777071039"/>
                    </a:ext>
                  </a:extLst>
                </a:gridCol>
                <a:gridCol w="1412791">
                  <a:extLst>
                    <a:ext uri="{9D8B030D-6E8A-4147-A177-3AD203B41FA5}">
                      <a16:colId xmlns:a16="http://schemas.microsoft.com/office/drawing/2014/main" val="2611694506"/>
                    </a:ext>
                  </a:extLst>
                </a:gridCol>
                <a:gridCol w="2896471">
                  <a:extLst>
                    <a:ext uri="{9D8B030D-6E8A-4147-A177-3AD203B41FA5}">
                      <a16:colId xmlns:a16="http://schemas.microsoft.com/office/drawing/2014/main" val="2028063690"/>
                    </a:ext>
                  </a:extLst>
                </a:gridCol>
                <a:gridCol w="949029">
                  <a:extLst>
                    <a:ext uri="{9D8B030D-6E8A-4147-A177-3AD203B41FA5}">
                      <a16:colId xmlns:a16="http://schemas.microsoft.com/office/drawing/2014/main" val="4161306544"/>
                    </a:ext>
                  </a:extLst>
                </a:gridCol>
                <a:gridCol w="1786420">
                  <a:extLst>
                    <a:ext uri="{9D8B030D-6E8A-4147-A177-3AD203B41FA5}">
                      <a16:colId xmlns:a16="http://schemas.microsoft.com/office/drawing/2014/main" val="428357762"/>
                    </a:ext>
                  </a:extLst>
                </a:gridCol>
              </a:tblGrid>
              <a:tr h="264399">
                <a:tc>
                  <a:txBody>
                    <a:bodyPr/>
                    <a:lstStyle/>
                    <a:p>
                      <a:r>
                        <a:rPr lang="fr-FR" sz="1200" dirty="0">
                          <a:latin typeface="Times New Roman" panose="02020603050405020304" pitchFamily="18" charset="0"/>
                          <a:cs typeface="Times New Roman" panose="02020603050405020304" pitchFamily="18" charset="0"/>
                        </a:rPr>
                        <a:t>Technologie</a:t>
                      </a:r>
                    </a:p>
                  </a:txBody>
                  <a:tcPr/>
                </a:tc>
                <a:tc>
                  <a:txBody>
                    <a:bodyPr/>
                    <a:lstStyle/>
                    <a:p>
                      <a:r>
                        <a:rPr lang="fr-FR" sz="1200" dirty="0">
                          <a:latin typeface="Times New Roman" panose="02020603050405020304" pitchFamily="18" charset="0"/>
                          <a:cs typeface="Times New Roman" panose="02020603050405020304" pitchFamily="18" charset="0"/>
                        </a:rPr>
                        <a:t>Sujet</a:t>
                      </a:r>
                    </a:p>
                  </a:txBody>
                  <a:tcPr/>
                </a:tc>
                <a:tc>
                  <a:txBody>
                    <a:bodyPr/>
                    <a:lstStyle/>
                    <a:p>
                      <a:r>
                        <a:rPr lang="fr-FR" sz="1200" dirty="0">
                          <a:latin typeface="Times New Roman" panose="02020603050405020304" pitchFamily="18" charset="0"/>
                          <a:cs typeface="Times New Roman" panose="02020603050405020304" pitchFamily="18" charset="0"/>
                        </a:rPr>
                        <a:t>Points clés</a:t>
                      </a:r>
                    </a:p>
                  </a:txBody>
                  <a:tcPr/>
                </a:tc>
                <a:tc>
                  <a:txBody>
                    <a:bodyPr/>
                    <a:lstStyle/>
                    <a:p>
                      <a:r>
                        <a:rPr lang="fr-FR" sz="1200" dirty="0">
                          <a:latin typeface="Times New Roman" panose="02020603050405020304" pitchFamily="18" charset="0"/>
                          <a:cs typeface="Times New Roman" panose="02020603050405020304" pitchFamily="18" charset="0"/>
                        </a:rPr>
                        <a:t>Date</a:t>
                      </a:r>
                    </a:p>
                  </a:txBody>
                  <a:tcPr/>
                </a:tc>
                <a:tc>
                  <a:txBody>
                    <a:bodyPr/>
                    <a:lstStyle/>
                    <a:p>
                      <a:r>
                        <a:rPr lang="fr-FR" sz="1200" dirty="0">
                          <a:latin typeface="Times New Roman" panose="02020603050405020304" pitchFamily="18" charset="0"/>
                          <a:cs typeface="Times New Roman" panose="02020603050405020304" pitchFamily="18" charset="0"/>
                        </a:rPr>
                        <a:t>Mots-clés utilisés</a:t>
                      </a:r>
                    </a:p>
                  </a:txBody>
                  <a:tcPr/>
                </a:tc>
                <a:extLst>
                  <a:ext uri="{0D108BD9-81ED-4DB2-BD59-A6C34878D82A}">
                    <a16:rowId xmlns:a16="http://schemas.microsoft.com/office/drawing/2014/main" val="1170198536"/>
                  </a:ext>
                </a:extLst>
              </a:tr>
              <a:tr h="619133">
                <a:tc>
                  <a:txBody>
                    <a:bodyPr/>
                    <a:lstStyle/>
                    <a:p>
                      <a:pPr marR="0" algn="l" rtl="0">
                        <a:lnSpc>
                          <a:spcPct val="100000"/>
                        </a:lnSpc>
                        <a:spcBef>
                          <a:spcPts val="0"/>
                        </a:spcBef>
                        <a:spcAft>
                          <a:spcPts val="0"/>
                        </a:spcAft>
                        <a:buClr>
                          <a:srgbClr val="000000"/>
                        </a:buClr>
                        <a:buFont typeface="Arial"/>
                      </a:pPr>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Amazon S3 (Tables, Intelligent-</a:t>
                      </a:r>
                      <a:r>
                        <a:rPr lang="fr-FR" sz="1100" b="0" i="0" u="none" strike="noStrike" cap="none" dirty="0" err="1">
                          <a:solidFill>
                            <a:srgbClr val="002060"/>
                          </a:solidFill>
                          <a:effectLst/>
                          <a:latin typeface="Times New Roman" panose="02020603050405020304" pitchFamily="18" charset="0"/>
                          <a:ea typeface="+mn-ea"/>
                          <a:cs typeface="Times New Roman" panose="02020603050405020304" pitchFamily="18" charset="0"/>
                          <a:sym typeface="Arial"/>
                        </a:rPr>
                        <a:t>Tiering</a:t>
                      </a:r>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 </a:t>
                      </a:r>
                      <a:r>
                        <a:rPr lang="fr-FR" sz="1100" b="0" i="0" u="none" strike="noStrike" cap="none" dirty="0" err="1">
                          <a:solidFill>
                            <a:srgbClr val="002060"/>
                          </a:solidFill>
                          <a:effectLst/>
                          <a:latin typeface="Times New Roman" panose="02020603050405020304" pitchFamily="18" charset="0"/>
                          <a:ea typeface="+mn-ea"/>
                          <a:cs typeface="Times New Roman" panose="02020603050405020304" pitchFamily="18" charset="0"/>
                          <a:sym typeface="Arial"/>
                        </a:rPr>
                        <a:t>features</a:t>
                      </a:r>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 récentes)</a:t>
                      </a:r>
                    </a:p>
                  </a:txBody>
                  <a:tcPr/>
                </a:tc>
                <a:tc>
                  <a:txBody>
                    <a:bodyPr/>
                    <a:lstStyle/>
                    <a:p>
                      <a:pPr marR="0" algn="l" rtl="0">
                        <a:lnSpc>
                          <a:spcPct val="100000"/>
                        </a:lnSpc>
                        <a:spcBef>
                          <a:spcPts val="0"/>
                        </a:spcBef>
                        <a:spcAft>
                          <a:spcPts val="0"/>
                        </a:spcAft>
                        <a:buClr>
                          <a:srgbClr val="000000"/>
                        </a:buClr>
                        <a:buFont typeface="Arial"/>
                      </a:pPr>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Stockage objet &amp; data-</a:t>
                      </a:r>
                      <a:r>
                        <a:rPr lang="fr-FR" sz="1100" b="0" i="0" u="none" strike="noStrike" cap="none" dirty="0" err="1">
                          <a:solidFill>
                            <a:srgbClr val="002060"/>
                          </a:solidFill>
                          <a:effectLst/>
                          <a:latin typeface="Times New Roman" panose="02020603050405020304" pitchFamily="18" charset="0"/>
                          <a:ea typeface="+mn-ea"/>
                          <a:cs typeface="Times New Roman" panose="02020603050405020304" pitchFamily="18" charset="0"/>
                          <a:sym typeface="Arial"/>
                        </a:rPr>
                        <a:t>lake</a:t>
                      </a:r>
                      <a:endPar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endParaRPr>
                    </a:p>
                  </a:txBody>
                  <a:tcPr/>
                </a:tc>
                <a:tc>
                  <a:txBody>
                    <a:bodyPr/>
                    <a:lstStyle/>
                    <a:p>
                      <a:pPr marR="0" algn="l" rtl="0">
                        <a:lnSpc>
                          <a:spcPct val="100000"/>
                        </a:lnSpc>
                        <a:spcBef>
                          <a:spcPts val="0"/>
                        </a:spcBef>
                        <a:spcAft>
                          <a:spcPts val="0"/>
                        </a:spcAft>
                        <a:buClr>
                          <a:srgbClr val="000000"/>
                        </a:buClr>
                        <a:buFont typeface="Arial"/>
                      </a:pPr>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 Renforcement des capacités data-</a:t>
                      </a:r>
                      <a:r>
                        <a:rPr lang="fr-FR" sz="1100" b="0" i="0" u="none" strike="noStrike" cap="none" dirty="0" err="1">
                          <a:solidFill>
                            <a:srgbClr val="002060"/>
                          </a:solidFill>
                          <a:effectLst/>
                          <a:latin typeface="Times New Roman" panose="02020603050405020304" pitchFamily="18" charset="0"/>
                          <a:ea typeface="+mn-ea"/>
                          <a:cs typeface="Times New Roman" panose="02020603050405020304" pitchFamily="18" charset="0"/>
                          <a:sym typeface="Arial"/>
                        </a:rPr>
                        <a:t>lake</a:t>
                      </a:r>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a:t>
                      </a:r>
                    </a:p>
                    <a:p>
                      <a:pPr marR="0" algn="l" rtl="0">
                        <a:lnSpc>
                          <a:spcPct val="100000"/>
                        </a:lnSpc>
                        <a:spcBef>
                          <a:spcPts val="0"/>
                        </a:spcBef>
                        <a:spcAft>
                          <a:spcPts val="0"/>
                        </a:spcAft>
                        <a:buClr>
                          <a:srgbClr val="000000"/>
                        </a:buClr>
                        <a:buFont typeface="Arial"/>
                      </a:pPr>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 Optimisation des coûts.</a:t>
                      </a:r>
                    </a:p>
                  </a:txBody>
                  <a:tcPr/>
                </a:tc>
                <a:tc>
                  <a:txBody>
                    <a:bodyPr/>
                    <a:lstStyle/>
                    <a:p>
                      <a:pPr marR="0" algn="l" rtl="0">
                        <a:lnSpc>
                          <a:spcPct val="100000"/>
                        </a:lnSpc>
                        <a:spcBef>
                          <a:spcPts val="0"/>
                        </a:spcBef>
                        <a:spcAft>
                          <a:spcPts val="0"/>
                        </a:spcAft>
                        <a:buClr>
                          <a:srgbClr val="000000"/>
                        </a:buClr>
                        <a:buFont typeface="Arial"/>
                        <a:buNone/>
                      </a:pPr>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2024-2025</a:t>
                      </a:r>
                    </a:p>
                  </a:txBody>
                  <a:tcPr marL="44450" marR="44450" marT="0" marB="0" anchor="ctr"/>
                </a:tc>
                <a:tc>
                  <a:txBody>
                    <a:bodyPr/>
                    <a:lstStyle/>
                    <a:p>
                      <a:pPr marR="0" algn="l" rtl="0">
                        <a:lnSpc>
                          <a:spcPct val="100000"/>
                        </a:lnSpc>
                        <a:spcBef>
                          <a:spcPts val="0"/>
                        </a:spcBef>
                        <a:spcAft>
                          <a:spcPts val="0"/>
                        </a:spcAft>
                        <a:buClr>
                          <a:srgbClr val="000000"/>
                        </a:buClr>
                        <a:buFont typeface="Arial"/>
                      </a:pPr>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data </a:t>
                      </a:r>
                      <a:r>
                        <a:rPr lang="fr-FR" sz="1100" b="0" i="0" u="none" strike="noStrike" cap="none" dirty="0" err="1">
                          <a:solidFill>
                            <a:srgbClr val="002060"/>
                          </a:solidFill>
                          <a:effectLst/>
                          <a:latin typeface="Times New Roman" panose="02020603050405020304" pitchFamily="18" charset="0"/>
                          <a:ea typeface="+mn-ea"/>
                          <a:cs typeface="Times New Roman" panose="02020603050405020304" pitchFamily="18" charset="0"/>
                          <a:sym typeface="Arial"/>
                        </a:rPr>
                        <a:t>lake</a:t>
                      </a:r>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 cloud </a:t>
                      </a:r>
                      <a:r>
                        <a:rPr lang="fr-FR" sz="1100" b="0" i="0" u="none" strike="noStrike" cap="none" dirty="0" err="1">
                          <a:solidFill>
                            <a:srgbClr val="002060"/>
                          </a:solidFill>
                          <a:effectLst/>
                          <a:latin typeface="Times New Roman" panose="02020603050405020304" pitchFamily="18" charset="0"/>
                          <a:ea typeface="+mn-ea"/>
                          <a:cs typeface="Times New Roman" panose="02020603050405020304" pitchFamily="18" charset="0"/>
                          <a:sym typeface="Arial"/>
                        </a:rPr>
                        <a:t>storage</a:t>
                      </a:r>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 optimisation coût</a:t>
                      </a:r>
                    </a:p>
                  </a:txBody>
                  <a:tcPr/>
                </a:tc>
                <a:extLst>
                  <a:ext uri="{0D108BD9-81ED-4DB2-BD59-A6C34878D82A}">
                    <a16:rowId xmlns:a16="http://schemas.microsoft.com/office/drawing/2014/main" val="3083427010"/>
                  </a:ext>
                </a:extLst>
              </a:tr>
              <a:tr h="619133">
                <a:tc>
                  <a:txBody>
                    <a:bodyPr/>
                    <a:lstStyle/>
                    <a:p>
                      <a:r>
                        <a:rPr lang="en-US"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Snowflake (AI &amp; data platform </a:t>
                      </a:r>
                      <a:r>
                        <a:rPr lang="en-US" sz="1100" b="0" i="0" u="none" strike="noStrike" cap="none" dirty="0" err="1">
                          <a:solidFill>
                            <a:srgbClr val="002060"/>
                          </a:solidFill>
                          <a:effectLst/>
                          <a:latin typeface="Times New Roman" panose="02020603050405020304" pitchFamily="18" charset="0"/>
                          <a:ea typeface="+mn-ea"/>
                          <a:cs typeface="Times New Roman" panose="02020603050405020304" pitchFamily="18" charset="0"/>
                          <a:sym typeface="Arial"/>
                        </a:rPr>
                        <a:t>évolutive</a:t>
                      </a:r>
                      <a:r>
                        <a:rPr lang="en-US"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a:t>
                      </a:r>
                      <a:endPar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endParaRPr>
                    </a:p>
                  </a:txBody>
                  <a:tcPr/>
                </a:tc>
                <a:tc>
                  <a:txBody>
                    <a:bodyPr/>
                    <a:lstStyle/>
                    <a:p>
                      <a:pPr>
                        <a:lnSpc>
                          <a:spcPct val="107000"/>
                        </a:lnSpc>
                        <a:spcAft>
                          <a:spcPts val="800"/>
                        </a:spcAft>
                        <a:buNone/>
                      </a:pPr>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Data </a:t>
                      </a:r>
                      <a:r>
                        <a:rPr lang="fr-FR" sz="1100" b="0" i="0" u="none" strike="noStrike" cap="none" dirty="0" err="1">
                          <a:solidFill>
                            <a:srgbClr val="002060"/>
                          </a:solidFill>
                          <a:effectLst/>
                          <a:latin typeface="Times New Roman" panose="02020603050405020304" pitchFamily="18" charset="0"/>
                          <a:ea typeface="+mn-ea"/>
                          <a:cs typeface="Times New Roman" panose="02020603050405020304" pitchFamily="18" charset="0"/>
                          <a:sym typeface="Arial"/>
                        </a:rPr>
                        <a:t>warehouse</a:t>
                      </a:r>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 cloud &amp; AI</a:t>
                      </a:r>
                    </a:p>
                  </a:txBody>
                  <a:tcPr marL="44450" marR="44450" marT="0" marB="0" anchor="ctr"/>
                </a:tc>
                <a:tc>
                  <a:txBody>
                    <a:bodyPr/>
                    <a:lstStyle/>
                    <a:p>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 AI et ML intégrés</a:t>
                      </a:r>
                    </a:p>
                    <a:p>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 Pipelines optimisés</a:t>
                      </a:r>
                    </a:p>
                  </a:txBody>
                  <a:tcPr/>
                </a:tc>
                <a:tc>
                  <a:txBody>
                    <a:bodyPr/>
                    <a:lstStyle/>
                    <a:p>
                      <a:pPr algn="l">
                        <a:lnSpc>
                          <a:spcPct val="107000"/>
                        </a:lnSpc>
                        <a:spcAft>
                          <a:spcPts val="800"/>
                        </a:spcAft>
                        <a:buNone/>
                      </a:pPr>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juin-25</a:t>
                      </a:r>
                    </a:p>
                  </a:txBody>
                  <a:tcPr marL="44450" marR="44450" marT="0" marB="0" anchor="ctr"/>
                </a:tc>
                <a:tc>
                  <a:txBody>
                    <a:bodyPr/>
                    <a:lstStyle/>
                    <a:p>
                      <a:r>
                        <a:rPr lang="en-US"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AI, data governance, cloud warehouse, embeddings, LLMs</a:t>
                      </a:r>
                      <a:endPar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endParaRPr>
                    </a:p>
                  </a:txBody>
                  <a:tcPr/>
                </a:tc>
                <a:extLst>
                  <a:ext uri="{0D108BD9-81ED-4DB2-BD59-A6C34878D82A}">
                    <a16:rowId xmlns:a16="http://schemas.microsoft.com/office/drawing/2014/main" val="1484843390"/>
                  </a:ext>
                </a:extLst>
              </a:tr>
              <a:tr h="619133">
                <a:tc>
                  <a:txBody>
                    <a:bodyPr/>
                    <a:lstStyle/>
                    <a:p>
                      <a:pPr marR="0" algn="l" rtl="0">
                        <a:lnSpc>
                          <a:spcPct val="100000"/>
                        </a:lnSpc>
                        <a:spcBef>
                          <a:spcPts val="0"/>
                        </a:spcBef>
                        <a:spcAft>
                          <a:spcPts val="0"/>
                        </a:spcAft>
                        <a:buClr>
                          <a:srgbClr val="000000"/>
                        </a:buClr>
                        <a:buFont typeface="Arial"/>
                        <a:buNone/>
                      </a:pPr>
                      <a:r>
                        <a:rPr lang="en-US"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Milvus (vector DB / embeddings store)</a:t>
                      </a:r>
                      <a:endPar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endParaRPr>
                    </a:p>
                  </a:txBody>
                  <a:tcPr/>
                </a:tc>
                <a:tc>
                  <a:txBody>
                    <a:bodyPr/>
                    <a:lstStyle/>
                    <a:p>
                      <a:pPr marR="0" algn="l" rtl="0">
                        <a:lnSpc>
                          <a:spcPct val="100000"/>
                        </a:lnSpc>
                        <a:spcBef>
                          <a:spcPts val="0"/>
                        </a:spcBef>
                        <a:spcAft>
                          <a:spcPts val="0"/>
                        </a:spcAft>
                        <a:buClr>
                          <a:srgbClr val="000000"/>
                        </a:buClr>
                        <a:buFont typeface="Arial"/>
                        <a:buNone/>
                      </a:pPr>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Stockages vecteurs pour recherche sémantique</a:t>
                      </a:r>
                    </a:p>
                  </a:txBody>
                  <a:tcPr/>
                </a:tc>
                <a:tc>
                  <a:txBody>
                    <a:bodyPr/>
                    <a:lstStyle/>
                    <a:p>
                      <a:pPr marR="0" algn="l" rtl="0">
                        <a:lnSpc>
                          <a:spcPct val="100000"/>
                        </a:lnSpc>
                        <a:spcBef>
                          <a:spcPts val="0"/>
                        </a:spcBef>
                        <a:spcAft>
                          <a:spcPts val="0"/>
                        </a:spcAft>
                        <a:buClr>
                          <a:srgbClr val="000000"/>
                        </a:buClr>
                        <a:buFont typeface="Arial"/>
                        <a:buNone/>
                      </a:pPr>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 Indexation et recherche d’</a:t>
                      </a:r>
                      <a:r>
                        <a:rPr lang="fr-FR" sz="1100" b="0" i="0" u="none" strike="noStrike" cap="none" dirty="0" err="1">
                          <a:solidFill>
                            <a:srgbClr val="002060"/>
                          </a:solidFill>
                          <a:effectLst/>
                          <a:latin typeface="Times New Roman" panose="02020603050405020304" pitchFamily="18" charset="0"/>
                          <a:ea typeface="+mn-ea"/>
                          <a:cs typeface="Times New Roman" panose="02020603050405020304" pitchFamily="18" charset="0"/>
                          <a:sym typeface="Arial"/>
                        </a:rPr>
                        <a:t>embeddings</a:t>
                      </a:r>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 </a:t>
                      </a:r>
                    </a:p>
                    <a:p>
                      <a:pPr marR="0" algn="l" rtl="0">
                        <a:lnSpc>
                          <a:spcPct val="100000"/>
                        </a:lnSpc>
                        <a:spcBef>
                          <a:spcPts val="0"/>
                        </a:spcBef>
                        <a:spcAft>
                          <a:spcPts val="0"/>
                        </a:spcAft>
                        <a:buClr>
                          <a:srgbClr val="000000"/>
                        </a:buClr>
                        <a:buFont typeface="Arial"/>
                        <a:buNone/>
                      </a:pPr>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 Scalabilité</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2024- 2025</a:t>
                      </a:r>
                    </a:p>
                    <a:p>
                      <a:pPr marR="0" algn="l" rtl="0">
                        <a:lnSpc>
                          <a:spcPct val="100000"/>
                        </a:lnSpc>
                        <a:spcBef>
                          <a:spcPts val="0"/>
                        </a:spcBef>
                        <a:spcAft>
                          <a:spcPts val="0"/>
                        </a:spcAft>
                        <a:buClr>
                          <a:srgbClr val="000000"/>
                        </a:buClr>
                        <a:buFont typeface="Arial"/>
                        <a:buNone/>
                      </a:pPr>
                      <a:endPar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endParaRPr>
                    </a:p>
                  </a:txBody>
                  <a:tcPr/>
                </a:tc>
                <a:tc>
                  <a:txBody>
                    <a:bodyPr/>
                    <a:lstStyle/>
                    <a:p>
                      <a:pPr marR="0" algn="l" rtl="0">
                        <a:lnSpc>
                          <a:spcPct val="100000"/>
                        </a:lnSpc>
                        <a:spcBef>
                          <a:spcPts val="0"/>
                        </a:spcBef>
                        <a:spcAft>
                          <a:spcPts val="0"/>
                        </a:spcAft>
                        <a:buClr>
                          <a:srgbClr val="000000"/>
                        </a:buClr>
                        <a:buFont typeface="Arial"/>
                        <a:buNone/>
                      </a:pPr>
                      <a:r>
                        <a:rPr lang="en-US"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embeddings, semantic search, similarity</a:t>
                      </a:r>
                      <a:endPar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endParaRPr>
                    </a:p>
                  </a:txBody>
                  <a:tcPr/>
                </a:tc>
                <a:extLst>
                  <a:ext uri="{0D108BD9-81ED-4DB2-BD59-A6C34878D82A}">
                    <a16:rowId xmlns:a16="http://schemas.microsoft.com/office/drawing/2014/main" val="1550147239"/>
                  </a:ext>
                </a:extLst>
              </a:tr>
              <a:tr h="619133">
                <a:tc>
                  <a:txBody>
                    <a:bodyPr/>
                    <a:lstStyle/>
                    <a:p>
                      <a:pPr marR="0" algn="l" rtl="0">
                        <a:lnSpc>
                          <a:spcPct val="100000"/>
                        </a:lnSpc>
                        <a:spcBef>
                          <a:spcPts val="0"/>
                        </a:spcBef>
                        <a:spcAft>
                          <a:spcPts val="0"/>
                        </a:spcAft>
                        <a:buClr>
                          <a:srgbClr val="000000"/>
                        </a:buClr>
                        <a:buFont typeface="Arial"/>
                        <a:buNone/>
                      </a:pPr>
                      <a:r>
                        <a:rPr lang="en-US"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VADER (Valence Aware Dictionary and </a:t>
                      </a:r>
                      <a:r>
                        <a:rPr lang="en-US" sz="1100" b="0" i="0" u="none" strike="noStrike" cap="none" dirty="0" err="1">
                          <a:solidFill>
                            <a:srgbClr val="002060"/>
                          </a:solidFill>
                          <a:effectLst/>
                          <a:latin typeface="Times New Roman" panose="02020603050405020304" pitchFamily="18" charset="0"/>
                          <a:ea typeface="+mn-ea"/>
                          <a:cs typeface="Times New Roman" panose="02020603050405020304" pitchFamily="18" charset="0"/>
                          <a:sym typeface="Arial"/>
                        </a:rPr>
                        <a:t>sEntiment</a:t>
                      </a:r>
                      <a:r>
                        <a:rPr lang="en-US"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 Reasoner)</a:t>
                      </a:r>
                      <a:endPar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endParaRPr>
                    </a:p>
                  </a:txBody>
                  <a:tcPr/>
                </a:tc>
                <a:tc>
                  <a:txBody>
                    <a:bodyPr/>
                    <a:lstStyle/>
                    <a:p>
                      <a:pPr marR="0" algn="l" rtl="0">
                        <a:lnSpc>
                          <a:spcPct val="100000"/>
                        </a:lnSpc>
                        <a:spcBef>
                          <a:spcPts val="0"/>
                        </a:spcBef>
                        <a:spcAft>
                          <a:spcPts val="0"/>
                        </a:spcAft>
                        <a:buClr>
                          <a:srgbClr val="000000"/>
                        </a:buClr>
                        <a:buFont typeface="Arial"/>
                        <a:buNone/>
                      </a:pPr>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Analyse de sentiments (NLP classique)</a:t>
                      </a:r>
                    </a:p>
                  </a:txBody>
                  <a:tcPr/>
                </a:tc>
                <a:tc>
                  <a:txBody>
                    <a:bodyPr/>
                    <a:lstStyle/>
                    <a:p>
                      <a:pPr marR="0" algn="l" rtl="0">
                        <a:lnSpc>
                          <a:spcPct val="100000"/>
                        </a:lnSpc>
                        <a:spcBef>
                          <a:spcPts val="0"/>
                        </a:spcBef>
                        <a:spcAft>
                          <a:spcPts val="0"/>
                        </a:spcAft>
                        <a:buClr>
                          <a:srgbClr val="000000"/>
                        </a:buClr>
                        <a:buFont typeface="Arial"/>
                        <a:buNone/>
                      </a:pPr>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 Analyse de sentiment légère et interprétable</a:t>
                      </a:r>
                    </a:p>
                    <a:p>
                      <a:pPr marR="0" algn="l" rtl="0">
                        <a:lnSpc>
                          <a:spcPct val="100000"/>
                        </a:lnSpc>
                        <a:spcBef>
                          <a:spcPts val="0"/>
                        </a:spcBef>
                        <a:spcAft>
                          <a:spcPts val="0"/>
                        </a:spcAft>
                        <a:buClr>
                          <a:srgbClr val="000000"/>
                        </a:buClr>
                        <a:buFont typeface="Arial"/>
                        <a:buNone/>
                      </a:pPr>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 Intégration temps réel</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2024- 2025</a:t>
                      </a:r>
                    </a:p>
                    <a:p>
                      <a:pPr marR="0" algn="l" rtl="0">
                        <a:lnSpc>
                          <a:spcPct val="100000"/>
                        </a:lnSpc>
                        <a:spcBef>
                          <a:spcPts val="0"/>
                        </a:spcBef>
                        <a:spcAft>
                          <a:spcPts val="0"/>
                        </a:spcAft>
                        <a:buClr>
                          <a:srgbClr val="000000"/>
                        </a:buClr>
                        <a:buFont typeface="Arial"/>
                        <a:buNone/>
                      </a:pPr>
                      <a:endPar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endParaRPr>
                    </a:p>
                  </a:txBody>
                  <a:tcPr/>
                </a:tc>
                <a:tc>
                  <a:txBody>
                    <a:bodyPr/>
                    <a:lstStyle/>
                    <a:p>
                      <a:pPr marR="0" algn="l" rtl="0">
                        <a:lnSpc>
                          <a:spcPct val="100000"/>
                        </a:lnSpc>
                        <a:spcBef>
                          <a:spcPts val="0"/>
                        </a:spcBef>
                        <a:spcAft>
                          <a:spcPts val="0"/>
                        </a:spcAft>
                        <a:buClr>
                          <a:srgbClr val="000000"/>
                        </a:buClr>
                        <a:buFont typeface="Arial"/>
                        <a:buNone/>
                      </a:pPr>
                      <a:r>
                        <a:rPr lang="en-US"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sentiment analysis, lexicon-based, NLP, real-time</a:t>
                      </a:r>
                      <a:endPar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endParaRPr>
                    </a:p>
                  </a:txBody>
                  <a:tcPr/>
                </a:tc>
                <a:extLst>
                  <a:ext uri="{0D108BD9-81ED-4DB2-BD59-A6C34878D82A}">
                    <a16:rowId xmlns:a16="http://schemas.microsoft.com/office/drawing/2014/main" val="2437237505"/>
                  </a:ext>
                </a:extLst>
              </a:tr>
              <a:tr h="619133">
                <a:tc>
                  <a:txBody>
                    <a:bodyPr/>
                    <a:lstStyle/>
                    <a:p>
                      <a:pPr marR="0" algn="l" rtl="0">
                        <a:lnSpc>
                          <a:spcPct val="100000"/>
                        </a:lnSpc>
                        <a:spcBef>
                          <a:spcPts val="0"/>
                        </a:spcBef>
                        <a:spcAft>
                          <a:spcPts val="0"/>
                        </a:spcAft>
                        <a:buClr>
                          <a:srgbClr val="000000"/>
                        </a:buClr>
                        <a:buFont typeface="Arial"/>
                        <a:buNone/>
                      </a:pPr>
                      <a:r>
                        <a:rPr lang="fr-FR" sz="1100" b="0" i="0" u="none" strike="noStrike" cap="none" dirty="0" err="1">
                          <a:solidFill>
                            <a:srgbClr val="002060"/>
                          </a:solidFill>
                          <a:effectLst/>
                          <a:latin typeface="Times New Roman" panose="02020603050405020304" pitchFamily="18" charset="0"/>
                          <a:ea typeface="+mn-ea"/>
                          <a:cs typeface="Times New Roman" panose="02020603050405020304" pitchFamily="18" charset="0"/>
                          <a:sym typeface="Arial"/>
                        </a:rPr>
                        <a:t>Zero</a:t>
                      </a:r>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-shot Classification (</a:t>
                      </a:r>
                      <a:r>
                        <a:rPr lang="fr-FR" sz="1100" b="0" i="0" u="none" strike="noStrike" cap="none" dirty="0" err="1">
                          <a:solidFill>
                            <a:srgbClr val="002060"/>
                          </a:solidFill>
                          <a:effectLst/>
                          <a:latin typeface="Times New Roman" panose="02020603050405020304" pitchFamily="18" charset="0"/>
                          <a:ea typeface="+mn-ea"/>
                          <a:cs typeface="Times New Roman" panose="02020603050405020304" pitchFamily="18" charset="0"/>
                          <a:sym typeface="Arial"/>
                        </a:rPr>
                        <a:t>transformers</a:t>
                      </a:r>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 / LLM)</a:t>
                      </a:r>
                    </a:p>
                  </a:txBody>
                  <a:tcPr/>
                </a:tc>
                <a:tc>
                  <a:txBody>
                    <a:bodyPr/>
                    <a:lstStyle/>
                    <a:p>
                      <a:pPr marR="0" algn="l" rtl="0">
                        <a:lnSpc>
                          <a:spcPct val="100000"/>
                        </a:lnSpc>
                        <a:spcBef>
                          <a:spcPts val="0"/>
                        </a:spcBef>
                        <a:spcAft>
                          <a:spcPts val="0"/>
                        </a:spcAft>
                        <a:buClr>
                          <a:srgbClr val="000000"/>
                        </a:buClr>
                        <a:buFont typeface="Arial"/>
                        <a:buNone/>
                      </a:pPr>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Classification thématique &amp; NLP avancé</a:t>
                      </a:r>
                    </a:p>
                  </a:txBody>
                  <a:tcPr/>
                </a:tc>
                <a:tc>
                  <a:txBody>
                    <a:bodyPr/>
                    <a:lstStyle/>
                    <a:p>
                      <a:pPr marR="0" algn="l" rtl="0">
                        <a:lnSpc>
                          <a:spcPct val="100000"/>
                        </a:lnSpc>
                        <a:spcBef>
                          <a:spcPts val="0"/>
                        </a:spcBef>
                        <a:spcAft>
                          <a:spcPts val="0"/>
                        </a:spcAft>
                        <a:buClr>
                          <a:srgbClr val="000000"/>
                        </a:buClr>
                        <a:buFont typeface="Arial"/>
                        <a:buNone/>
                      </a:pPr>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 Étiquetage sans entraînement</a:t>
                      </a:r>
                    </a:p>
                    <a:p>
                      <a:pPr marR="0" algn="l" rtl="0">
                        <a:lnSpc>
                          <a:spcPct val="100000"/>
                        </a:lnSpc>
                        <a:spcBef>
                          <a:spcPts val="0"/>
                        </a:spcBef>
                        <a:spcAft>
                          <a:spcPts val="0"/>
                        </a:spcAft>
                        <a:buClr>
                          <a:srgbClr val="000000"/>
                        </a:buClr>
                        <a:buFont typeface="Arial"/>
                        <a:buNone/>
                      </a:pPr>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 Scalabilité ML</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2024- 2025</a:t>
                      </a:r>
                    </a:p>
                    <a:p>
                      <a:pPr marR="0" algn="l" rtl="0">
                        <a:lnSpc>
                          <a:spcPct val="100000"/>
                        </a:lnSpc>
                        <a:spcBef>
                          <a:spcPts val="0"/>
                        </a:spcBef>
                        <a:spcAft>
                          <a:spcPts val="0"/>
                        </a:spcAft>
                        <a:buClr>
                          <a:srgbClr val="000000"/>
                        </a:buClr>
                        <a:buFont typeface="Arial"/>
                        <a:buNone/>
                      </a:pPr>
                      <a:endPar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endParaRPr>
                    </a:p>
                  </a:txBody>
                  <a:tcPr/>
                </a:tc>
                <a:tc>
                  <a:txBody>
                    <a:bodyPr/>
                    <a:lstStyle/>
                    <a:p>
                      <a:pPr marR="0" algn="l" rtl="0">
                        <a:lnSpc>
                          <a:spcPct val="100000"/>
                        </a:lnSpc>
                        <a:spcBef>
                          <a:spcPts val="0"/>
                        </a:spcBef>
                        <a:spcAft>
                          <a:spcPts val="0"/>
                        </a:spcAft>
                        <a:buClr>
                          <a:srgbClr val="000000"/>
                        </a:buClr>
                        <a:buFont typeface="Arial"/>
                        <a:buNone/>
                      </a:pPr>
                      <a:r>
                        <a:rPr lang="en-US"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zero-shot, NLP, LLM, classification, embeddings, topic modeling</a:t>
                      </a:r>
                      <a:endPar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endParaRPr>
                    </a:p>
                  </a:txBody>
                  <a:tcPr/>
                </a:tc>
                <a:extLst>
                  <a:ext uri="{0D108BD9-81ED-4DB2-BD59-A6C34878D82A}">
                    <a16:rowId xmlns:a16="http://schemas.microsoft.com/office/drawing/2014/main" val="2056079851"/>
                  </a:ext>
                </a:extLst>
              </a:tr>
              <a:tr h="619133">
                <a:tc>
                  <a:txBody>
                    <a:bodyPr/>
                    <a:lstStyle/>
                    <a:p>
                      <a:pPr marR="0" algn="l" rtl="0">
                        <a:lnSpc>
                          <a:spcPct val="100000"/>
                        </a:lnSpc>
                        <a:spcBef>
                          <a:spcPts val="0"/>
                        </a:spcBef>
                        <a:spcAft>
                          <a:spcPts val="0"/>
                        </a:spcAft>
                        <a:buClr>
                          <a:srgbClr val="000000"/>
                        </a:buClr>
                        <a:buFont typeface="Arial"/>
                        <a:buNone/>
                      </a:pPr>
                      <a:r>
                        <a:rPr lang="en-US"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Databricks (Unity Catalog, Lakehouse features)</a:t>
                      </a:r>
                      <a:endPar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endParaRPr>
                    </a:p>
                  </a:txBody>
                  <a:tcPr/>
                </a:tc>
                <a:tc>
                  <a:txBody>
                    <a:bodyPr/>
                    <a:lstStyle/>
                    <a:p>
                      <a:pPr marR="0" algn="l" rtl="0">
                        <a:lnSpc>
                          <a:spcPct val="100000"/>
                        </a:lnSpc>
                        <a:spcBef>
                          <a:spcPts val="0"/>
                        </a:spcBef>
                        <a:spcAft>
                          <a:spcPts val="0"/>
                        </a:spcAft>
                        <a:buClr>
                          <a:srgbClr val="000000"/>
                        </a:buClr>
                        <a:buFont typeface="Arial"/>
                        <a:buNone/>
                      </a:pPr>
                      <a:r>
                        <a:rPr lang="fr-FR" sz="1100" b="0" i="0" u="none" strike="noStrike" cap="none" dirty="0" err="1">
                          <a:solidFill>
                            <a:srgbClr val="002060"/>
                          </a:solidFill>
                          <a:effectLst/>
                          <a:latin typeface="Times New Roman" panose="02020603050405020304" pitchFamily="18" charset="0"/>
                          <a:ea typeface="+mn-ea"/>
                          <a:cs typeface="Times New Roman" panose="02020603050405020304" pitchFamily="18" charset="0"/>
                          <a:sym typeface="Arial"/>
                        </a:rPr>
                        <a:t>Lakehouse</a:t>
                      </a:r>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 / gouvernance &amp; </a:t>
                      </a:r>
                      <a:r>
                        <a:rPr lang="fr-FR" sz="1100" b="0" i="0" u="none" strike="noStrike" cap="none" dirty="0" err="1">
                          <a:solidFill>
                            <a:srgbClr val="002060"/>
                          </a:solidFill>
                          <a:effectLst/>
                          <a:latin typeface="Times New Roman" panose="02020603050405020304" pitchFamily="18" charset="0"/>
                          <a:ea typeface="+mn-ea"/>
                          <a:cs typeface="Times New Roman" panose="02020603050405020304" pitchFamily="18" charset="0"/>
                          <a:sym typeface="Arial"/>
                        </a:rPr>
                        <a:t>productivisation</a:t>
                      </a:r>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 ML</a:t>
                      </a:r>
                    </a:p>
                  </a:txBody>
                  <a:tcPr/>
                </a:tc>
                <a:tc>
                  <a:txBody>
                    <a:bodyPr/>
                    <a:lstStyle/>
                    <a:p>
                      <a:pPr marR="0" algn="l" rtl="0">
                        <a:lnSpc>
                          <a:spcPct val="100000"/>
                        </a:lnSpc>
                        <a:spcBef>
                          <a:spcPts val="0"/>
                        </a:spcBef>
                        <a:spcAft>
                          <a:spcPts val="0"/>
                        </a:spcAft>
                        <a:buClr>
                          <a:srgbClr val="000000"/>
                        </a:buClr>
                        <a:buFont typeface="Arial"/>
                        <a:buNone/>
                      </a:pPr>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 Gouvernance unifiée</a:t>
                      </a:r>
                    </a:p>
                    <a:p>
                      <a:pPr marR="0" algn="l" rtl="0">
                        <a:lnSpc>
                          <a:spcPct val="100000"/>
                        </a:lnSpc>
                        <a:spcBef>
                          <a:spcPts val="0"/>
                        </a:spcBef>
                        <a:spcAft>
                          <a:spcPts val="0"/>
                        </a:spcAft>
                        <a:buClr>
                          <a:srgbClr val="000000"/>
                        </a:buClr>
                        <a:buFont typeface="Arial"/>
                        <a:buNone/>
                      </a:pPr>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 Data + AI </a:t>
                      </a:r>
                    </a:p>
                  </a:txBody>
                  <a:tcPr/>
                </a:tc>
                <a:tc>
                  <a:txBody>
                    <a:bodyPr/>
                    <a:lstStyle/>
                    <a:p>
                      <a:pPr marR="0" algn="l" rtl="0">
                        <a:lnSpc>
                          <a:spcPct val="100000"/>
                        </a:lnSpc>
                        <a:spcBef>
                          <a:spcPts val="0"/>
                        </a:spcBef>
                        <a:spcAft>
                          <a:spcPts val="0"/>
                        </a:spcAft>
                        <a:buClr>
                          <a:srgbClr val="000000"/>
                        </a:buClr>
                        <a:buFont typeface="Arial"/>
                        <a:buNone/>
                      </a:pPr>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juin-25</a:t>
                      </a:r>
                    </a:p>
                  </a:txBody>
                  <a:tcPr/>
                </a:tc>
                <a:tc>
                  <a:txBody>
                    <a:bodyPr/>
                    <a:lstStyle/>
                    <a:p>
                      <a:pPr marR="0" algn="l" rtl="0">
                        <a:lnSpc>
                          <a:spcPct val="100000"/>
                        </a:lnSpc>
                        <a:spcBef>
                          <a:spcPts val="0"/>
                        </a:spcBef>
                        <a:spcAft>
                          <a:spcPts val="0"/>
                        </a:spcAft>
                        <a:buClr>
                          <a:srgbClr val="000000"/>
                        </a:buClr>
                        <a:buFont typeface="Arial"/>
                        <a:buNone/>
                      </a:pPr>
                      <a:r>
                        <a:rPr lang="en-US"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Unity Catalog, data governance, </a:t>
                      </a:r>
                      <a:r>
                        <a:rPr lang="en-US" sz="1100" b="0" i="0" u="none" strike="noStrike" cap="none" dirty="0" err="1">
                          <a:solidFill>
                            <a:srgbClr val="002060"/>
                          </a:solidFill>
                          <a:effectLst/>
                          <a:latin typeface="Times New Roman" panose="02020603050405020304" pitchFamily="18" charset="0"/>
                          <a:ea typeface="+mn-ea"/>
                          <a:cs typeface="Times New Roman" panose="02020603050405020304" pitchFamily="18" charset="0"/>
                          <a:sym typeface="Arial"/>
                        </a:rPr>
                        <a:t>lakehouse</a:t>
                      </a:r>
                      <a:r>
                        <a:rPr lang="en-US"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 </a:t>
                      </a:r>
                      <a:r>
                        <a:rPr lang="en-US" sz="1100" b="0" i="0" u="none" strike="noStrike" cap="none" dirty="0" err="1">
                          <a:solidFill>
                            <a:srgbClr val="002060"/>
                          </a:solidFill>
                          <a:effectLst/>
                          <a:latin typeface="Times New Roman" panose="02020603050405020304" pitchFamily="18" charset="0"/>
                          <a:ea typeface="+mn-ea"/>
                          <a:cs typeface="Times New Roman" panose="02020603050405020304" pitchFamily="18" charset="0"/>
                          <a:sym typeface="Arial"/>
                        </a:rPr>
                        <a:t>MLops</a:t>
                      </a:r>
                      <a:endPar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endParaRPr>
                    </a:p>
                  </a:txBody>
                  <a:tcPr/>
                </a:tc>
                <a:extLst>
                  <a:ext uri="{0D108BD9-81ED-4DB2-BD59-A6C34878D82A}">
                    <a16:rowId xmlns:a16="http://schemas.microsoft.com/office/drawing/2014/main" val="4055834886"/>
                  </a:ext>
                </a:extLst>
              </a:tr>
              <a:tr h="454471">
                <a:tc>
                  <a:txBody>
                    <a:bodyPr/>
                    <a:lstStyle/>
                    <a:p>
                      <a:pPr marR="0" algn="l" rtl="0">
                        <a:lnSpc>
                          <a:spcPct val="100000"/>
                        </a:lnSpc>
                        <a:spcBef>
                          <a:spcPts val="0"/>
                        </a:spcBef>
                        <a:spcAft>
                          <a:spcPts val="0"/>
                        </a:spcAft>
                        <a:buClr>
                          <a:srgbClr val="000000"/>
                        </a:buClr>
                        <a:buFont typeface="Arial"/>
                        <a:buNone/>
                      </a:pPr>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Apache Spark (moteur de calcul distribué)</a:t>
                      </a:r>
                    </a:p>
                  </a:txBody>
                  <a:tcPr/>
                </a:tc>
                <a:tc>
                  <a:txBody>
                    <a:bodyPr/>
                    <a:lstStyle/>
                    <a:p>
                      <a:pPr marR="0" algn="l" rtl="0">
                        <a:lnSpc>
                          <a:spcPct val="100000"/>
                        </a:lnSpc>
                        <a:spcBef>
                          <a:spcPts val="0"/>
                        </a:spcBef>
                        <a:spcAft>
                          <a:spcPts val="0"/>
                        </a:spcAft>
                        <a:buClr>
                          <a:srgbClr val="000000"/>
                        </a:buClr>
                        <a:buFont typeface="Arial"/>
                        <a:buNone/>
                      </a:pPr>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Traitement Big Data / ETL distribué</a:t>
                      </a:r>
                    </a:p>
                  </a:txBody>
                  <a:tcPr/>
                </a:tc>
                <a:tc>
                  <a:txBody>
                    <a:bodyPr/>
                    <a:lstStyle/>
                    <a:p>
                      <a:pPr marR="0" algn="l" rtl="0">
                        <a:lnSpc>
                          <a:spcPct val="100000"/>
                        </a:lnSpc>
                        <a:spcBef>
                          <a:spcPts val="0"/>
                        </a:spcBef>
                        <a:spcAft>
                          <a:spcPts val="0"/>
                        </a:spcAft>
                        <a:buClr>
                          <a:srgbClr val="000000"/>
                        </a:buClr>
                        <a:buFont typeface="Arial"/>
                        <a:buNone/>
                      </a:pPr>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 Performances et intégration ML</a:t>
                      </a:r>
                    </a:p>
                    <a:p>
                      <a:pPr marR="0" algn="l" rtl="0">
                        <a:lnSpc>
                          <a:spcPct val="100000"/>
                        </a:lnSpc>
                        <a:spcBef>
                          <a:spcPts val="0"/>
                        </a:spcBef>
                        <a:spcAft>
                          <a:spcPts val="0"/>
                        </a:spcAft>
                        <a:buClr>
                          <a:srgbClr val="000000"/>
                        </a:buClr>
                        <a:buFont typeface="Arial"/>
                        <a:buNone/>
                      </a:pPr>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 Traitement NLP à grande échelle </a:t>
                      </a:r>
                    </a:p>
                  </a:txBody>
                  <a:tcPr/>
                </a:tc>
                <a:tc>
                  <a:txBody>
                    <a:bodyPr/>
                    <a:lstStyle/>
                    <a:p>
                      <a:pPr marR="0" algn="l" rtl="0">
                        <a:lnSpc>
                          <a:spcPct val="100000"/>
                        </a:lnSpc>
                        <a:spcBef>
                          <a:spcPts val="0"/>
                        </a:spcBef>
                        <a:spcAft>
                          <a:spcPts val="0"/>
                        </a:spcAft>
                        <a:buClr>
                          <a:srgbClr val="000000"/>
                        </a:buClr>
                        <a:buFont typeface="Arial"/>
                        <a:buNone/>
                      </a:pPr>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2023–2025</a:t>
                      </a:r>
                    </a:p>
                  </a:txBody>
                  <a:tcPr marL="44450" marR="44450" marT="0" marB="0" anchor="ctr"/>
                </a:tc>
                <a:tc>
                  <a:txBody>
                    <a:bodyPr/>
                    <a:lstStyle/>
                    <a:p>
                      <a:pPr marR="0" algn="l" rtl="0">
                        <a:lnSpc>
                          <a:spcPct val="100000"/>
                        </a:lnSpc>
                        <a:spcBef>
                          <a:spcPts val="0"/>
                        </a:spcBef>
                        <a:spcAft>
                          <a:spcPts val="0"/>
                        </a:spcAft>
                        <a:buClr>
                          <a:srgbClr val="000000"/>
                        </a:buClr>
                        <a:buFont typeface="Arial"/>
                        <a:buNone/>
                      </a:pPr>
                      <a:r>
                        <a:rPr lang="en-US"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ETL, big data, distributed computing, NLP pipeline</a:t>
                      </a:r>
                      <a:endPar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endParaRPr>
                    </a:p>
                  </a:txBody>
                  <a:tcPr/>
                </a:tc>
                <a:extLst>
                  <a:ext uri="{0D108BD9-81ED-4DB2-BD59-A6C34878D82A}">
                    <a16:rowId xmlns:a16="http://schemas.microsoft.com/office/drawing/2014/main" val="2468547171"/>
                  </a:ext>
                </a:extLst>
              </a:tr>
            </a:tbl>
          </a:graphicData>
        </a:graphic>
      </p:graphicFrame>
    </p:spTree>
    <p:extLst>
      <p:ext uri="{BB962C8B-B14F-4D97-AF65-F5344CB8AC3E}">
        <p14:creationId xmlns:p14="http://schemas.microsoft.com/office/powerpoint/2010/main" val="22586456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7">
          <a:extLst>
            <a:ext uri="{FF2B5EF4-FFF2-40B4-BE49-F238E27FC236}">
              <a16:creationId xmlns:a16="http://schemas.microsoft.com/office/drawing/2014/main" id="{200AAB53-D0BD-4B29-FD83-3B6636954D48}"/>
            </a:ext>
          </a:extLst>
        </p:cNvPr>
        <p:cNvGrpSpPr/>
        <p:nvPr/>
      </p:nvGrpSpPr>
      <p:grpSpPr>
        <a:xfrm>
          <a:off x="0" y="0"/>
          <a:ext cx="0" cy="0"/>
          <a:chOff x="0" y="0"/>
          <a:chExt cx="0" cy="0"/>
        </a:xfrm>
      </p:grpSpPr>
      <p:sp>
        <p:nvSpPr>
          <p:cNvPr id="2" name="Google Shape;76;p15">
            <a:extLst>
              <a:ext uri="{FF2B5EF4-FFF2-40B4-BE49-F238E27FC236}">
                <a16:creationId xmlns:a16="http://schemas.microsoft.com/office/drawing/2014/main" id="{8AEB5CED-6B89-E2C6-53B1-6E3DD7973C74}"/>
              </a:ext>
            </a:extLst>
          </p:cNvPr>
          <p:cNvSpPr/>
          <p:nvPr/>
        </p:nvSpPr>
        <p:spPr>
          <a:xfrm>
            <a:off x="870308" y="461452"/>
            <a:ext cx="4189964" cy="45719"/>
          </a:xfrm>
          <a:prstGeom prst="rect">
            <a:avLst/>
          </a:prstGeom>
          <a:solidFill>
            <a:srgbClr val="C3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a:extLst>
              <a:ext uri="{FF2B5EF4-FFF2-40B4-BE49-F238E27FC236}">
                <a16:creationId xmlns:a16="http://schemas.microsoft.com/office/drawing/2014/main" id="{A6FF6F21-20D3-E6C4-0C5A-13667795D2C7}"/>
              </a:ext>
            </a:extLst>
          </p:cNvPr>
          <p:cNvSpPr txBox="1">
            <a:spLocks noGrp="1"/>
          </p:cNvSpPr>
          <p:nvPr>
            <p:ph type="ctrTitle" idx="4294967295"/>
          </p:nvPr>
        </p:nvSpPr>
        <p:spPr>
          <a:xfrm>
            <a:off x="802028" y="25974"/>
            <a:ext cx="7040996" cy="43547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dirty="0">
                <a:solidFill>
                  <a:srgbClr val="002060"/>
                </a:solidFill>
                <a:latin typeface="Times New Roman" panose="02020603050405020304" pitchFamily="18" charset="0"/>
                <a:ea typeface="Inter SemiBold"/>
                <a:cs typeface="Times New Roman" panose="02020603050405020304" pitchFamily="18" charset="0"/>
                <a:sym typeface="Inter SemiBold"/>
              </a:rPr>
              <a:t>Veille réglementaire statique</a:t>
            </a:r>
            <a:endParaRPr dirty="0">
              <a:solidFill>
                <a:srgbClr val="002060"/>
              </a:solidFill>
              <a:latin typeface="Times New Roman" panose="02020603050405020304" pitchFamily="18" charset="0"/>
              <a:ea typeface="Inter SemiBold"/>
              <a:cs typeface="Times New Roman" panose="02020603050405020304" pitchFamily="18" charset="0"/>
              <a:sym typeface="Inter SemiBold"/>
            </a:endParaRPr>
          </a:p>
        </p:txBody>
      </p:sp>
      <p:pic>
        <p:nvPicPr>
          <p:cNvPr id="75" name="Google Shape;75;p15">
            <a:extLst>
              <a:ext uri="{FF2B5EF4-FFF2-40B4-BE49-F238E27FC236}">
                <a16:creationId xmlns:a16="http://schemas.microsoft.com/office/drawing/2014/main" id="{58653DBF-0716-F391-26DA-7326ABEC5FA9}"/>
              </a:ext>
            </a:extLst>
          </p:cNvPr>
          <p:cNvPicPr preferRelativeResize="0"/>
          <p:nvPr/>
        </p:nvPicPr>
        <p:blipFill>
          <a:blip r:embed="rId3">
            <a:alphaModFix/>
          </a:blip>
          <a:stretch>
            <a:fillRect/>
          </a:stretch>
        </p:blipFill>
        <p:spPr>
          <a:xfrm>
            <a:off x="95585" y="124760"/>
            <a:ext cx="576900" cy="385904"/>
          </a:xfrm>
          <a:prstGeom prst="rect">
            <a:avLst/>
          </a:prstGeom>
          <a:noFill/>
          <a:ln>
            <a:noFill/>
          </a:ln>
        </p:spPr>
      </p:pic>
      <p:sp>
        <p:nvSpPr>
          <p:cNvPr id="76" name="Google Shape;76;p15">
            <a:extLst>
              <a:ext uri="{FF2B5EF4-FFF2-40B4-BE49-F238E27FC236}">
                <a16:creationId xmlns:a16="http://schemas.microsoft.com/office/drawing/2014/main" id="{0B470F90-46A2-6039-4719-66F120A1EEB0}"/>
              </a:ext>
            </a:extLst>
          </p:cNvPr>
          <p:cNvSpPr/>
          <p:nvPr/>
        </p:nvSpPr>
        <p:spPr>
          <a:xfrm>
            <a:off x="0" y="4937760"/>
            <a:ext cx="9144000" cy="164616"/>
          </a:xfrm>
          <a:prstGeom prst="rect">
            <a:avLst/>
          </a:prstGeom>
          <a:solidFill>
            <a:srgbClr val="C3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9" name="Tableau 8">
            <a:extLst>
              <a:ext uri="{FF2B5EF4-FFF2-40B4-BE49-F238E27FC236}">
                <a16:creationId xmlns:a16="http://schemas.microsoft.com/office/drawing/2014/main" id="{0BDF42DC-78A5-E678-7556-AAB0F6DAD1CD}"/>
              </a:ext>
            </a:extLst>
          </p:cNvPr>
          <p:cNvGraphicFramePr>
            <a:graphicFrameLocks noGrp="1"/>
          </p:cNvGraphicFramePr>
          <p:nvPr>
            <p:extLst>
              <p:ext uri="{D42A27DB-BD31-4B8C-83A1-F6EECF244321}">
                <p14:modId xmlns:p14="http://schemas.microsoft.com/office/powerpoint/2010/main" val="1181941452"/>
              </p:ext>
            </p:extLst>
          </p:nvPr>
        </p:nvGraphicFramePr>
        <p:xfrm>
          <a:off x="95585" y="1061882"/>
          <a:ext cx="8963172" cy="3216396"/>
        </p:xfrm>
        <a:graphic>
          <a:graphicData uri="http://schemas.openxmlformats.org/drawingml/2006/table">
            <a:tbl>
              <a:tblPr firstRow="1" bandRow="1">
                <a:tableStyleId>{7DF18680-E054-41AD-8BC1-D1AEF772440D}</a:tableStyleId>
              </a:tblPr>
              <a:tblGrid>
                <a:gridCol w="1918461">
                  <a:extLst>
                    <a:ext uri="{9D8B030D-6E8A-4147-A177-3AD203B41FA5}">
                      <a16:colId xmlns:a16="http://schemas.microsoft.com/office/drawing/2014/main" val="1777071039"/>
                    </a:ext>
                  </a:extLst>
                </a:gridCol>
                <a:gridCol w="1412791">
                  <a:extLst>
                    <a:ext uri="{9D8B030D-6E8A-4147-A177-3AD203B41FA5}">
                      <a16:colId xmlns:a16="http://schemas.microsoft.com/office/drawing/2014/main" val="2611694506"/>
                    </a:ext>
                  </a:extLst>
                </a:gridCol>
                <a:gridCol w="2896471">
                  <a:extLst>
                    <a:ext uri="{9D8B030D-6E8A-4147-A177-3AD203B41FA5}">
                      <a16:colId xmlns:a16="http://schemas.microsoft.com/office/drawing/2014/main" val="2028063690"/>
                    </a:ext>
                  </a:extLst>
                </a:gridCol>
                <a:gridCol w="949029">
                  <a:extLst>
                    <a:ext uri="{9D8B030D-6E8A-4147-A177-3AD203B41FA5}">
                      <a16:colId xmlns:a16="http://schemas.microsoft.com/office/drawing/2014/main" val="4161306544"/>
                    </a:ext>
                  </a:extLst>
                </a:gridCol>
                <a:gridCol w="1786420">
                  <a:extLst>
                    <a:ext uri="{9D8B030D-6E8A-4147-A177-3AD203B41FA5}">
                      <a16:colId xmlns:a16="http://schemas.microsoft.com/office/drawing/2014/main" val="428357762"/>
                    </a:ext>
                  </a:extLst>
                </a:gridCol>
              </a:tblGrid>
              <a:tr h="357626">
                <a:tc>
                  <a:txBody>
                    <a:bodyPr/>
                    <a:lstStyle/>
                    <a:p>
                      <a:r>
                        <a:rPr lang="fr-FR" sz="1200" dirty="0">
                          <a:latin typeface="Times New Roman" panose="02020603050405020304" pitchFamily="18" charset="0"/>
                          <a:cs typeface="Times New Roman" panose="02020603050405020304" pitchFamily="18" charset="0"/>
                        </a:rPr>
                        <a:t>Texte</a:t>
                      </a:r>
                    </a:p>
                  </a:txBody>
                  <a:tcPr/>
                </a:tc>
                <a:tc>
                  <a:txBody>
                    <a:bodyPr/>
                    <a:lstStyle/>
                    <a:p>
                      <a:r>
                        <a:rPr lang="fr-FR" sz="1200" dirty="0">
                          <a:latin typeface="Times New Roman" panose="02020603050405020304" pitchFamily="18" charset="0"/>
                          <a:cs typeface="Times New Roman" panose="02020603050405020304" pitchFamily="18" charset="0"/>
                        </a:rPr>
                        <a:t>Sujet</a:t>
                      </a:r>
                    </a:p>
                  </a:txBody>
                  <a:tcPr/>
                </a:tc>
                <a:tc>
                  <a:txBody>
                    <a:bodyPr/>
                    <a:lstStyle/>
                    <a:p>
                      <a:r>
                        <a:rPr lang="fr-FR" sz="1200" dirty="0">
                          <a:latin typeface="Times New Roman" panose="02020603050405020304" pitchFamily="18" charset="0"/>
                          <a:cs typeface="Times New Roman" panose="02020603050405020304" pitchFamily="18" charset="0"/>
                        </a:rPr>
                        <a:t>Points clés</a:t>
                      </a:r>
                    </a:p>
                  </a:txBody>
                  <a:tcPr/>
                </a:tc>
                <a:tc>
                  <a:txBody>
                    <a:bodyPr/>
                    <a:lstStyle/>
                    <a:p>
                      <a:r>
                        <a:rPr lang="fr-FR" sz="1200" dirty="0">
                          <a:latin typeface="Times New Roman" panose="02020603050405020304" pitchFamily="18" charset="0"/>
                          <a:cs typeface="Times New Roman" panose="02020603050405020304" pitchFamily="18" charset="0"/>
                        </a:rPr>
                        <a:t>Date</a:t>
                      </a:r>
                    </a:p>
                  </a:txBody>
                  <a:tcPr/>
                </a:tc>
                <a:tc>
                  <a:txBody>
                    <a:bodyPr/>
                    <a:lstStyle/>
                    <a:p>
                      <a:r>
                        <a:rPr lang="fr-FR" sz="1200" dirty="0">
                          <a:latin typeface="Times New Roman" panose="02020603050405020304" pitchFamily="18" charset="0"/>
                          <a:cs typeface="Times New Roman" panose="02020603050405020304" pitchFamily="18" charset="0"/>
                        </a:rPr>
                        <a:t>Mots-clés utilisés</a:t>
                      </a:r>
                    </a:p>
                  </a:txBody>
                  <a:tcPr/>
                </a:tc>
                <a:extLst>
                  <a:ext uri="{0D108BD9-81ED-4DB2-BD59-A6C34878D82A}">
                    <a16:rowId xmlns:a16="http://schemas.microsoft.com/office/drawing/2014/main" val="1170198536"/>
                  </a:ext>
                </a:extLst>
              </a:tr>
              <a:tr h="588834">
                <a:tc>
                  <a:txBody>
                    <a:bodyPr/>
                    <a:lstStyle/>
                    <a:p>
                      <a:pPr marR="0" algn="l" rtl="0">
                        <a:lnSpc>
                          <a:spcPct val="107000"/>
                        </a:lnSpc>
                        <a:spcBef>
                          <a:spcPts val="0"/>
                        </a:spcBef>
                        <a:spcAft>
                          <a:spcPts val="800"/>
                        </a:spcAft>
                        <a:buClr>
                          <a:srgbClr val="000000"/>
                        </a:buClr>
                        <a:buFont typeface="Arial"/>
                        <a:buNone/>
                      </a:pPr>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RGPD (</a:t>
                      </a:r>
                      <a:r>
                        <a:rPr lang="fr-FR" sz="1100" b="0" i="0" u="none" strike="noStrike" cap="none" dirty="0" err="1">
                          <a:solidFill>
                            <a:srgbClr val="002060"/>
                          </a:solidFill>
                          <a:effectLst/>
                          <a:latin typeface="Times New Roman" panose="02020603050405020304" pitchFamily="18" charset="0"/>
                          <a:ea typeface="+mn-ea"/>
                          <a:cs typeface="Times New Roman" panose="02020603050405020304" pitchFamily="18" charset="0"/>
                          <a:sym typeface="Arial"/>
                        </a:rPr>
                        <a:t>Regulation</a:t>
                      </a:r>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 (EU) 2016/679)</a:t>
                      </a:r>
                    </a:p>
                  </a:txBody>
                  <a:tcPr/>
                </a:tc>
                <a:tc>
                  <a:txBody>
                    <a:bodyPr/>
                    <a:lstStyle/>
                    <a:p>
                      <a:pPr marR="0" algn="l" rtl="0">
                        <a:lnSpc>
                          <a:spcPct val="107000"/>
                        </a:lnSpc>
                        <a:spcBef>
                          <a:spcPts val="0"/>
                        </a:spcBef>
                        <a:spcAft>
                          <a:spcPts val="800"/>
                        </a:spcAft>
                        <a:buClr>
                          <a:srgbClr val="000000"/>
                        </a:buClr>
                        <a:buFont typeface="Arial"/>
                        <a:buNone/>
                      </a:pPr>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Protection des données personnelles</a:t>
                      </a:r>
                    </a:p>
                  </a:txBody>
                  <a:tcPr marL="44450" marR="44450" marT="0" marB="0" anchor="ctr"/>
                </a:tc>
                <a:tc>
                  <a:txBody>
                    <a:bodyPr/>
                    <a:lstStyle/>
                    <a:p>
                      <a:pPr marR="0" algn="l" rtl="0">
                        <a:lnSpc>
                          <a:spcPct val="107000"/>
                        </a:lnSpc>
                        <a:spcBef>
                          <a:spcPts val="0"/>
                        </a:spcBef>
                        <a:spcAft>
                          <a:spcPts val="800"/>
                        </a:spcAft>
                        <a:buClr>
                          <a:srgbClr val="000000"/>
                        </a:buClr>
                        <a:buFont typeface="Arial"/>
                        <a:buNone/>
                      </a:pPr>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 Cadre clé de conformité</a:t>
                      </a:r>
                    </a:p>
                    <a:p>
                      <a:pPr marR="0" algn="l" rtl="0">
                        <a:lnSpc>
                          <a:spcPct val="107000"/>
                        </a:lnSpc>
                        <a:spcBef>
                          <a:spcPts val="0"/>
                        </a:spcBef>
                        <a:spcAft>
                          <a:spcPts val="800"/>
                        </a:spcAft>
                        <a:buClr>
                          <a:srgbClr val="000000"/>
                        </a:buClr>
                        <a:buFont typeface="Arial"/>
                        <a:buNone/>
                      </a:pPr>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 Impact direct sur le NLP</a:t>
                      </a:r>
                    </a:p>
                  </a:txBody>
                  <a:tcPr/>
                </a:tc>
                <a:tc>
                  <a:txBody>
                    <a:bodyPr/>
                    <a:lstStyle/>
                    <a:p>
                      <a:pPr marR="0" algn="l" rtl="0">
                        <a:lnSpc>
                          <a:spcPct val="107000"/>
                        </a:lnSpc>
                        <a:spcBef>
                          <a:spcPts val="0"/>
                        </a:spcBef>
                        <a:spcAft>
                          <a:spcPts val="800"/>
                        </a:spcAft>
                        <a:buClr>
                          <a:srgbClr val="000000"/>
                        </a:buClr>
                        <a:buFont typeface="Arial"/>
                        <a:buNone/>
                      </a:pPr>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Texte initial 27 avr. 2016 (applicable depuis 2018) </a:t>
                      </a:r>
                    </a:p>
                  </a:txBody>
                  <a:tcPr marL="44450" marR="44450" marT="0" marB="0" anchor="ctr"/>
                </a:tc>
                <a:tc>
                  <a:txBody>
                    <a:bodyPr/>
                    <a:lstStyle/>
                    <a:p>
                      <a:pPr marR="0" algn="l" rtl="0">
                        <a:lnSpc>
                          <a:spcPct val="107000"/>
                        </a:lnSpc>
                        <a:spcBef>
                          <a:spcPts val="0"/>
                        </a:spcBef>
                        <a:spcAft>
                          <a:spcPts val="800"/>
                        </a:spcAft>
                        <a:buClr>
                          <a:srgbClr val="000000"/>
                        </a:buClr>
                        <a:buFont typeface="Arial"/>
                        <a:buNone/>
                      </a:pPr>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RGPD, data </a:t>
                      </a:r>
                      <a:r>
                        <a:rPr lang="fr-FR" sz="1100" b="0" i="0" u="none" strike="noStrike" cap="none" dirty="0" err="1">
                          <a:solidFill>
                            <a:srgbClr val="002060"/>
                          </a:solidFill>
                          <a:effectLst/>
                          <a:latin typeface="Times New Roman" panose="02020603050405020304" pitchFamily="18" charset="0"/>
                          <a:ea typeface="+mn-ea"/>
                          <a:cs typeface="Times New Roman" panose="02020603050405020304" pitchFamily="18" charset="0"/>
                          <a:sym typeface="Arial"/>
                        </a:rPr>
                        <a:t>privacy</a:t>
                      </a:r>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 anonymisation, consentement, EU compliance</a:t>
                      </a:r>
                    </a:p>
                  </a:txBody>
                  <a:tcPr/>
                </a:tc>
                <a:extLst>
                  <a:ext uri="{0D108BD9-81ED-4DB2-BD59-A6C34878D82A}">
                    <a16:rowId xmlns:a16="http://schemas.microsoft.com/office/drawing/2014/main" val="3083427010"/>
                  </a:ext>
                </a:extLst>
              </a:tr>
              <a:tr h="588834">
                <a:tc>
                  <a:txBody>
                    <a:bodyPr/>
                    <a:lstStyle/>
                    <a:p>
                      <a:r>
                        <a:rPr lang="en-US"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CCPA (California Consumer Privacy Act)</a:t>
                      </a:r>
                      <a:endPar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endParaRPr>
                    </a:p>
                  </a:txBody>
                  <a:tcPr/>
                </a:tc>
                <a:tc>
                  <a:txBody>
                    <a:bodyPr/>
                    <a:lstStyle/>
                    <a:p>
                      <a:pPr>
                        <a:lnSpc>
                          <a:spcPct val="107000"/>
                        </a:lnSpc>
                        <a:spcAft>
                          <a:spcPts val="800"/>
                        </a:spcAft>
                        <a:buNone/>
                      </a:pPr>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Réglementation américaine sur la protection des données personnelles</a:t>
                      </a:r>
                    </a:p>
                  </a:txBody>
                  <a:tcPr marL="44450" marR="44450" marT="0" marB="0" anchor="ctr"/>
                </a:tc>
                <a:tc>
                  <a:txBody>
                    <a:bodyPr/>
                    <a:lstStyle/>
                    <a:p>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 Cadre californien de protection des données</a:t>
                      </a:r>
                    </a:p>
                    <a:p>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 </a:t>
                      </a:r>
                      <a:r>
                        <a:rPr lang="fr-FR" sz="1100" b="0" i="0" u="none" strike="noStrike" cap="none" dirty="0" err="1">
                          <a:solidFill>
                            <a:srgbClr val="002060"/>
                          </a:solidFill>
                          <a:effectLst/>
                          <a:latin typeface="Times New Roman" panose="02020603050405020304" pitchFamily="18" charset="0"/>
                          <a:ea typeface="+mn-ea"/>
                          <a:cs typeface="Times New Roman" panose="02020603050405020304" pitchFamily="18" charset="0"/>
                          <a:sym typeface="Arial"/>
                        </a:rPr>
                        <a:t>mpact</a:t>
                      </a:r>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 opérationnel</a:t>
                      </a:r>
                    </a:p>
                  </a:txBody>
                  <a:tcPr/>
                </a:tc>
                <a:tc>
                  <a:txBody>
                    <a:bodyPr/>
                    <a:lstStyle/>
                    <a:p>
                      <a:pPr algn="l">
                        <a:lnSpc>
                          <a:spcPct val="107000"/>
                        </a:lnSpc>
                        <a:spcAft>
                          <a:spcPts val="800"/>
                        </a:spcAft>
                        <a:buNone/>
                      </a:pPr>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Adopté en 2018 – renforcé en 2023 (CPRA)</a:t>
                      </a:r>
                    </a:p>
                  </a:txBody>
                  <a:tcPr marL="44450" marR="44450" marT="0" marB="0" anchor="ctr"/>
                </a:tc>
                <a:tc>
                  <a:txBody>
                    <a:bodyPr/>
                    <a:lstStyle/>
                    <a:p>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CCPA, CPRA, data </a:t>
                      </a:r>
                      <a:r>
                        <a:rPr lang="fr-FR" sz="1100" b="0" i="0" u="none" strike="noStrike" cap="none" dirty="0" err="1">
                          <a:solidFill>
                            <a:srgbClr val="002060"/>
                          </a:solidFill>
                          <a:effectLst/>
                          <a:latin typeface="Times New Roman" panose="02020603050405020304" pitchFamily="18" charset="0"/>
                          <a:ea typeface="+mn-ea"/>
                          <a:cs typeface="Times New Roman" panose="02020603050405020304" pitchFamily="18" charset="0"/>
                          <a:sym typeface="Arial"/>
                        </a:rPr>
                        <a:t>privacy</a:t>
                      </a:r>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 US, consentement, droit à la suppression</a:t>
                      </a:r>
                    </a:p>
                  </a:txBody>
                  <a:tcPr/>
                </a:tc>
                <a:extLst>
                  <a:ext uri="{0D108BD9-81ED-4DB2-BD59-A6C34878D82A}">
                    <a16:rowId xmlns:a16="http://schemas.microsoft.com/office/drawing/2014/main" val="1484843390"/>
                  </a:ext>
                </a:extLst>
              </a:tr>
              <a:tr h="588834">
                <a:tc>
                  <a:txBody>
                    <a:bodyPr/>
                    <a:lstStyle/>
                    <a:p>
                      <a:pPr marR="0" algn="l" rtl="0">
                        <a:lnSpc>
                          <a:spcPct val="100000"/>
                        </a:lnSpc>
                        <a:spcBef>
                          <a:spcPts val="0"/>
                        </a:spcBef>
                        <a:spcAft>
                          <a:spcPts val="0"/>
                        </a:spcAft>
                        <a:buClr>
                          <a:srgbClr val="000000"/>
                        </a:buClr>
                        <a:buFont typeface="Arial"/>
                        <a:buNone/>
                      </a:pPr>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AI </a:t>
                      </a:r>
                      <a:r>
                        <a:rPr lang="fr-FR" sz="1100" b="0" i="0" u="none" strike="noStrike" cap="none" dirty="0" err="1">
                          <a:solidFill>
                            <a:srgbClr val="002060"/>
                          </a:solidFill>
                          <a:effectLst/>
                          <a:latin typeface="Times New Roman" panose="02020603050405020304" pitchFamily="18" charset="0"/>
                          <a:ea typeface="+mn-ea"/>
                          <a:cs typeface="Times New Roman" panose="02020603050405020304" pitchFamily="18" charset="0"/>
                          <a:sym typeface="Arial"/>
                        </a:rPr>
                        <a:t>Act</a:t>
                      </a:r>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 (Règlement UE)</a:t>
                      </a:r>
                    </a:p>
                  </a:txBody>
                  <a:tcPr/>
                </a:tc>
                <a:tc>
                  <a:txBody>
                    <a:bodyPr/>
                    <a:lstStyle/>
                    <a:p>
                      <a:pPr marR="0" algn="l" rtl="0">
                        <a:lnSpc>
                          <a:spcPct val="100000"/>
                        </a:lnSpc>
                        <a:spcBef>
                          <a:spcPts val="0"/>
                        </a:spcBef>
                        <a:spcAft>
                          <a:spcPts val="0"/>
                        </a:spcAft>
                        <a:buClr>
                          <a:srgbClr val="000000"/>
                        </a:buClr>
                        <a:buFont typeface="Arial"/>
                        <a:buNone/>
                      </a:pPr>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Régulation IA (transparence, obligations)</a:t>
                      </a:r>
                    </a:p>
                  </a:txBody>
                  <a:tcPr/>
                </a:tc>
                <a:tc>
                  <a:txBody>
                    <a:bodyPr/>
                    <a:lstStyle/>
                    <a:p>
                      <a:pPr marR="0" algn="l" rtl="0">
                        <a:lnSpc>
                          <a:spcPct val="100000"/>
                        </a:lnSpc>
                        <a:spcBef>
                          <a:spcPts val="0"/>
                        </a:spcBef>
                        <a:spcAft>
                          <a:spcPts val="0"/>
                        </a:spcAft>
                        <a:buClr>
                          <a:srgbClr val="000000"/>
                        </a:buClr>
                        <a:buFont typeface="Arial"/>
                        <a:buNone/>
                      </a:pPr>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 Transparence et contrôle</a:t>
                      </a:r>
                    </a:p>
                    <a:p>
                      <a:pPr marR="0" algn="l" rtl="0">
                        <a:lnSpc>
                          <a:spcPct val="100000"/>
                        </a:lnSpc>
                        <a:spcBef>
                          <a:spcPts val="0"/>
                        </a:spcBef>
                        <a:spcAft>
                          <a:spcPts val="0"/>
                        </a:spcAft>
                        <a:buClr>
                          <a:srgbClr val="000000"/>
                        </a:buClr>
                        <a:buFont typeface="Arial"/>
                        <a:buNone/>
                      </a:pPr>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 Impact technique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2024–2025 (mesures d’application 2025).</a:t>
                      </a:r>
                    </a:p>
                  </a:txBody>
                  <a:tcPr/>
                </a:tc>
                <a:tc>
                  <a:txBody>
                    <a:bodyPr/>
                    <a:lstStyle/>
                    <a:p>
                      <a:pPr marR="0" algn="l" rtl="0">
                        <a:lnSpc>
                          <a:spcPct val="100000"/>
                        </a:lnSpc>
                        <a:spcBef>
                          <a:spcPts val="0"/>
                        </a:spcBef>
                        <a:spcAft>
                          <a:spcPts val="0"/>
                        </a:spcAft>
                        <a:buClr>
                          <a:srgbClr val="000000"/>
                        </a:buClr>
                        <a:buFont typeface="Arial"/>
                        <a:buNone/>
                      </a:pPr>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IA Acte, réglementation IA, transparence, conformité UE</a:t>
                      </a:r>
                    </a:p>
                  </a:txBody>
                  <a:tcPr/>
                </a:tc>
                <a:extLst>
                  <a:ext uri="{0D108BD9-81ED-4DB2-BD59-A6C34878D82A}">
                    <a16:rowId xmlns:a16="http://schemas.microsoft.com/office/drawing/2014/main" val="1550147239"/>
                  </a:ext>
                </a:extLst>
              </a:tr>
              <a:tr h="588834">
                <a:tc>
                  <a:txBody>
                    <a:bodyPr/>
                    <a:lstStyle/>
                    <a:p>
                      <a:pPr marR="0" algn="l" rtl="0">
                        <a:lnSpc>
                          <a:spcPct val="100000"/>
                        </a:lnSpc>
                        <a:spcBef>
                          <a:spcPts val="0"/>
                        </a:spcBef>
                        <a:spcAft>
                          <a:spcPts val="0"/>
                        </a:spcAft>
                        <a:buClr>
                          <a:srgbClr val="000000"/>
                        </a:buClr>
                        <a:buFont typeface="Arial"/>
                        <a:buNone/>
                      </a:pPr>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RSE Numérique (Responsabilité Sociétale &amp; Environnementale)</a:t>
                      </a:r>
                    </a:p>
                  </a:txBody>
                  <a:tcPr/>
                </a:tc>
                <a:tc>
                  <a:txBody>
                    <a:bodyPr/>
                    <a:lstStyle/>
                    <a:p>
                      <a:pPr marR="0" algn="l" rtl="0">
                        <a:lnSpc>
                          <a:spcPct val="100000"/>
                        </a:lnSpc>
                        <a:spcBef>
                          <a:spcPts val="0"/>
                        </a:spcBef>
                        <a:spcAft>
                          <a:spcPts val="0"/>
                        </a:spcAft>
                        <a:buClr>
                          <a:srgbClr val="000000"/>
                        </a:buClr>
                        <a:buFont typeface="Arial"/>
                        <a:buNone/>
                      </a:pPr>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Réglementation / bonnes pratiques</a:t>
                      </a:r>
                    </a:p>
                  </a:txBody>
                  <a:tcPr/>
                </a:tc>
                <a:tc>
                  <a:txBody>
                    <a:bodyPr/>
                    <a:lstStyle/>
                    <a:p>
                      <a:pPr marR="0" algn="l" rtl="0">
                        <a:lnSpc>
                          <a:spcPct val="100000"/>
                        </a:lnSpc>
                        <a:spcBef>
                          <a:spcPts val="0"/>
                        </a:spcBef>
                        <a:spcAft>
                          <a:spcPts val="0"/>
                        </a:spcAft>
                        <a:buClr>
                          <a:srgbClr val="000000"/>
                        </a:buClr>
                        <a:buFont typeface="Arial"/>
                        <a:buNone/>
                      </a:pPr>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 IA responsable et sobre</a:t>
                      </a:r>
                    </a:p>
                    <a:p>
                      <a:pPr marR="0" algn="l" rtl="0">
                        <a:lnSpc>
                          <a:spcPct val="100000"/>
                        </a:lnSpc>
                        <a:spcBef>
                          <a:spcPts val="0"/>
                        </a:spcBef>
                        <a:spcAft>
                          <a:spcPts val="0"/>
                        </a:spcAft>
                        <a:buClr>
                          <a:srgbClr val="000000"/>
                        </a:buClr>
                        <a:buFont typeface="Arial"/>
                        <a:buNone/>
                      </a:pPr>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 Dimension éthique et sociale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2024- 2025</a:t>
                      </a:r>
                    </a:p>
                    <a:p>
                      <a:pPr marR="0" algn="l" rtl="0">
                        <a:lnSpc>
                          <a:spcPct val="100000"/>
                        </a:lnSpc>
                        <a:spcBef>
                          <a:spcPts val="0"/>
                        </a:spcBef>
                        <a:spcAft>
                          <a:spcPts val="0"/>
                        </a:spcAft>
                        <a:buClr>
                          <a:srgbClr val="000000"/>
                        </a:buClr>
                        <a:buFont typeface="Arial"/>
                        <a:buNone/>
                      </a:pPr>
                      <a:endPar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endParaRPr>
                    </a:p>
                  </a:txBody>
                  <a:tcPr/>
                </a:tc>
                <a:tc>
                  <a:txBody>
                    <a:bodyPr/>
                    <a:lstStyle/>
                    <a:p>
                      <a:pPr marR="0" algn="l" rtl="0">
                        <a:lnSpc>
                          <a:spcPct val="100000"/>
                        </a:lnSpc>
                        <a:spcBef>
                          <a:spcPts val="0"/>
                        </a:spcBef>
                        <a:spcAft>
                          <a:spcPts val="0"/>
                        </a:spcAft>
                        <a:buClr>
                          <a:srgbClr val="000000"/>
                        </a:buClr>
                        <a:buFont typeface="Arial"/>
                        <a:buNone/>
                      </a:pPr>
                      <a:r>
                        <a:rPr lang="fr-FR" sz="1100" b="0" i="0" u="none" strike="noStrike" cap="none" dirty="0">
                          <a:solidFill>
                            <a:srgbClr val="002060"/>
                          </a:solidFill>
                          <a:effectLst/>
                          <a:latin typeface="Times New Roman" panose="02020603050405020304" pitchFamily="18" charset="0"/>
                          <a:ea typeface="+mn-ea"/>
                          <a:cs typeface="Times New Roman" panose="02020603050405020304" pitchFamily="18" charset="0"/>
                          <a:sym typeface="Arial"/>
                        </a:rPr>
                        <a:t>RSE numérique, CSRD, Green AI, IA responsable, durabilité</a:t>
                      </a:r>
                    </a:p>
                  </a:txBody>
                  <a:tcPr/>
                </a:tc>
                <a:extLst>
                  <a:ext uri="{0D108BD9-81ED-4DB2-BD59-A6C34878D82A}">
                    <a16:rowId xmlns:a16="http://schemas.microsoft.com/office/drawing/2014/main" val="2437237505"/>
                  </a:ext>
                </a:extLst>
              </a:tr>
            </a:tbl>
          </a:graphicData>
        </a:graphic>
      </p:graphicFrame>
    </p:spTree>
    <p:extLst>
      <p:ext uri="{BB962C8B-B14F-4D97-AF65-F5344CB8AC3E}">
        <p14:creationId xmlns:p14="http://schemas.microsoft.com/office/powerpoint/2010/main" val="42663114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7">
          <a:extLst>
            <a:ext uri="{FF2B5EF4-FFF2-40B4-BE49-F238E27FC236}">
              <a16:creationId xmlns:a16="http://schemas.microsoft.com/office/drawing/2014/main" id="{595456CC-0BA8-7854-D0A9-508620F36FC0}"/>
            </a:ext>
          </a:extLst>
        </p:cNvPr>
        <p:cNvGrpSpPr/>
        <p:nvPr/>
      </p:nvGrpSpPr>
      <p:grpSpPr>
        <a:xfrm>
          <a:off x="0" y="0"/>
          <a:ext cx="0" cy="0"/>
          <a:chOff x="0" y="0"/>
          <a:chExt cx="0" cy="0"/>
        </a:xfrm>
      </p:grpSpPr>
      <p:sp>
        <p:nvSpPr>
          <p:cNvPr id="2" name="Google Shape;76;p15">
            <a:extLst>
              <a:ext uri="{FF2B5EF4-FFF2-40B4-BE49-F238E27FC236}">
                <a16:creationId xmlns:a16="http://schemas.microsoft.com/office/drawing/2014/main" id="{A2E88D8D-BBD6-6189-6A47-B84221551765}"/>
              </a:ext>
            </a:extLst>
          </p:cNvPr>
          <p:cNvSpPr/>
          <p:nvPr/>
        </p:nvSpPr>
        <p:spPr>
          <a:xfrm>
            <a:off x="870308" y="461452"/>
            <a:ext cx="5432838" cy="63030"/>
          </a:xfrm>
          <a:prstGeom prst="rect">
            <a:avLst/>
          </a:prstGeom>
          <a:solidFill>
            <a:srgbClr val="C3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a:extLst>
              <a:ext uri="{FF2B5EF4-FFF2-40B4-BE49-F238E27FC236}">
                <a16:creationId xmlns:a16="http://schemas.microsoft.com/office/drawing/2014/main" id="{6BE92227-126F-4D98-6829-1ED87DA0B670}"/>
              </a:ext>
            </a:extLst>
          </p:cNvPr>
          <p:cNvSpPr txBox="1">
            <a:spLocks noGrp="1"/>
          </p:cNvSpPr>
          <p:nvPr>
            <p:ph type="ctrTitle" idx="4294967295"/>
          </p:nvPr>
        </p:nvSpPr>
        <p:spPr>
          <a:xfrm>
            <a:off x="802028" y="25974"/>
            <a:ext cx="5811836" cy="49850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dirty="0">
                <a:solidFill>
                  <a:srgbClr val="002060"/>
                </a:solidFill>
                <a:latin typeface="Times New Roman" panose="02020603050405020304" pitchFamily="18" charset="0"/>
                <a:ea typeface="Inter SemiBold"/>
                <a:cs typeface="Times New Roman" panose="02020603050405020304" pitchFamily="18" charset="0"/>
                <a:sym typeface="Inter SemiBold"/>
              </a:rPr>
              <a:t>Veille technologique et réglementaire</a:t>
            </a:r>
            <a:endParaRPr dirty="0">
              <a:solidFill>
                <a:srgbClr val="002060"/>
              </a:solidFill>
              <a:latin typeface="Times New Roman" panose="02020603050405020304" pitchFamily="18" charset="0"/>
              <a:ea typeface="Inter SemiBold"/>
              <a:cs typeface="Times New Roman" panose="02020603050405020304" pitchFamily="18" charset="0"/>
              <a:sym typeface="Inter SemiBold"/>
            </a:endParaRPr>
          </a:p>
        </p:txBody>
      </p:sp>
      <p:pic>
        <p:nvPicPr>
          <p:cNvPr id="75" name="Google Shape;75;p15">
            <a:extLst>
              <a:ext uri="{FF2B5EF4-FFF2-40B4-BE49-F238E27FC236}">
                <a16:creationId xmlns:a16="http://schemas.microsoft.com/office/drawing/2014/main" id="{9A90BAD0-845A-E6C8-83E5-9F70B31FF6C9}"/>
              </a:ext>
            </a:extLst>
          </p:cNvPr>
          <p:cNvPicPr preferRelativeResize="0"/>
          <p:nvPr/>
        </p:nvPicPr>
        <p:blipFill>
          <a:blip r:embed="rId3">
            <a:alphaModFix/>
          </a:blip>
          <a:stretch>
            <a:fillRect/>
          </a:stretch>
        </p:blipFill>
        <p:spPr>
          <a:xfrm>
            <a:off x="95585" y="124760"/>
            <a:ext cx="576900" cy="385904"/>
          </a:xfrm>
          <a:prstGeom prst="rect">
            <a:avLst/>
          </a:prstGeom>
          <a:noFill/>
          <a:ln>
            <a:noFill/>
          </a:ln>
        </p:spPr>
      </p:pic>
      <p:sp>
        <p:nvSpPr>
          <p:cNvPr id="76" name="Google Shape;76;p15">
            <a:extLst>
              <a:ext uri="{FF2B5EF4-FFF2-40B4-BE49-F238E27FC236}">
                <a16:creationId xmlns:a16="http://schemas.microsoft.com/office/drawing/2014/main" id="{17CBE91D-9722-20C1-C0F4-39FE7FB98D38}"/>
              </a:ext>
            </a:extLst>
          </p:cNvPr>
          <p:cNvSpPr/>
          <p:nvPr/>
        </p:nvSpPr>
        <p:spPr>
          <a:xfrm>
            <a:off x="0" y="4937760"/>
            <a:ext cx="9144000" cy="164616"/>
          </a:xfrm>
          <a:prstGeom prst="rect">
            <a:avLst/>
          </a:prstGeom>
          <a:solidFill>
            <a:srgbClr val="C3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ZoneTexte 7">
            <a:extLst>
              <a:ext uri="{FF2B5EF4-FFF2-40B4-BE49-F238E27FC236}">
                <a16:creationId xmlns:a16="http://schemas.microsoft.com/office/drawing/2014/main" id="{5B5DCAE3-40CA-91D4-3E3C-58C9A4D81C7D}"/>
              </a:ext>
            </a:extLst>
          </p:cNvPr>
          <p:cNvSpPr txBox="1"/>
          <p:nvPr/>
        </p:nvSpPr>
        <p:spPr>
          <a:xfrm>
            <a:off x="0" y="728714"/>
            <a:ext cx="9143999" cy="584775"/>
          </a:xfrm>
          <a:prstGeom prst="rect">
            <a:avLst/>
          </a:prstGeom>
          <a:noFill/>
        </p:spPr>
        <p:txBody>
          <a:bodyPr wrap="square" rtlCol="0">
            <a:spAutoFit/>
          </a:bodyPr>
          <a:lstStyle/>
          <a:p>
            <a:pPr algn="ctr"/>
            <a:r>
              <a:rPr lang="fr-FR" sz="1800" b="1" dirty="0">
                <a:solidFill>
                  <a:srgbClr val="002060"/>
                </a:solidFill>
                <a:latin typeface="Times New Roman" panose="02020603050405020304" pitchFamily="18" charset="0"/>
                <a:cs typeface="Times New Roman" panose="02020603050405020304" pitchFamily="18" charset="0"/>
              </a:rPr>
              <a:t>Méthode professionnelle de partage</a:t>
            </a:r>
          </a:p>
          <a:p>
            <a:pPr algn="ctr"/>
            <a:endParaRPr lang="fr-FR" dirty="0">
              <a:solidFill>
                <a:srgbClr val="002060"/>
              </a:solidFill>
              <a:latin typeface="Times New Roman" panose="02020603050405020304" pitchFamily="18" charset="0"/>
              <a:cs typeface="Times New Roman" panose="02020603050405020304" pitchFamily="18" charset="0"/>
            </a:endParaRPr>
          </a:p>
        </p:txBody>
      </p:sp>
      <p:pic>
        <p:nvPicPr>
          <p:cNvPr id="2050" name="Picture 2" descr="Notion Logo and symbol, meaning, history, PNG, brand">
            <a:extLst>
              <a:ext uri="{FF2B5EF4-FFF2-40B4-BE49-F238E27FC236}">
                <a16:creationId xmlns:a16="http://schemas.microsoft.com/office/drawing/2014/main" id="{D1B4B69B-8190-E91C-2345-A56C36E99D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0926" y="4206809"/>
            <a:ext cx="1176893" cy="66200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D7289B3-4E89-34A9-3919-565E98F7A6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0349" y="4273212"/>
            <a:ext cx="2074993" cy="52919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E693F77E-8A72-13B7-12A2-B5D0F1BACF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00081" y="4066476"/>
            <a:ext cx="756044" cy="756044"/>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descr="Personnes au travail">
            <a:extLst>
              <a:ext uri="{FF2B5EF4-FFF2-40B4-BE49-F238E27FC236}">
                <a16:creationId xmlns:a16="http://schemas.microsoft.com/office/drawing/2014/main" id="{182E250D-0F0E-FE95-8C34-39D06506EEC7}"/>
              </a:ext>
            </a:extLst>
          </p:cNvPr>
          <p:cNvPicPr>
            <a:picLocks noChangeAspect="1"/>
          </p:cNvPicPr>
          <p:nvPr/>
        </p:nvPicPr>
        <p:blipFill>
          <a:blip r:embed="rId7"/>
          <a:stretch>
            <a:fillRect/>
          </a:stretch>
        </p:blipFill>
        <p:spPr>
          <a:xfrm>
            <a:off x="2127283" y="1145972"/>
            <a:ext cx="4859455" cy="2851556"/>
          </a:xfrm>
          <a:prstGeom prst="rect">
            <a:avLst/>
          </a:prstGeom>
        </p:spPr>
      </p:pic>
    </p:spTree>
    <p:extLst>
      <p:ext uri="{BB962C8B-B14F-4D97-AF65-F5344CB8AC3E}">
        <p14:creationId xmlns:p14="http://schemas.microsoft.com/office/powerpoint/2010/main" val="3510412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1">
          <a:extLst>
            <a:ext uri="{FF2B5EF4-FFF2-40B4-BE49-F238E27FC236}">
              <a16:creationId xmlns:a16="http://schemas.microsoft.com/office/drawing/2014/main" id="{524309BF-DA02-C5F4-601F-6BBECCB65EBC}"/>
            </a:ext>
          </a:extLst>
        </p:cNvPr>
        <p:cNvGrpSpPr/>
        <p:nvPr/>
      </p:nvGrpSpPr>
      <p:grpSpPr>
        <a:xfrm>
          <a:off x="0" y="0"/>
          <a:ext cx="0" cy="0"/>
          <a:chOff x="0" y="0"/>
          <a:chExt cx="0" cy="0"/>
        </a:xfrm>
      </p:grpSpPr>
      <p:sp>
        <p:nvSpPr>
          <p:cNvPr id="3" name="Google Shape;76;p15">
            <a:extLst>
              <a:ext uri="{FF2B5EF4-FFF2-40B4-BE49-F238E27FC236}">
                <a16:creationId xmlns:a16="http://schemas.microsoft.com/office/drawing/2014/main" id="{5125E5E1-2CE3-F445-0E87-9667E8FF0AD4}"/>
              </a:ext>
            </a:extLst>
          </p:cNvPr>
          <p:cNvSpPr/>
          <p:nvPr/>
        </p:nvSpPr>
        <p:spPr>
          <a:xfrm>
            <a:off x="288388" y="2415537"/>
            <a:ext cx="8700867" cy="45719"/>
          </a:xfrm>
          <a:prstGeom prst="rect">
            <a:avLst/>
          </a:prstGeom>
          <a:solidFill>
            <a:srgbClr val="C3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4">
            <a:extLst>
              <a:ext uri="{FF2B5EF4-FFF2-40B4-BE49-F238E27FC236}">
                <a16:creationId xmlns:a16="http://schemas.microsoft.com/office/drawing/2014/main" id="{97CDCCB0-1B2E-C1B6-19DD-6FDF7E95E3C1}"/>
              </a:ext>
            </a:extLst>
          </p:cNvPr>
          <p:cNvSpPr txBox="1">
            <a:spLocks noGrp="1"/>
          </p:cNvSpPr>
          <p:nvPr>
            <p:ph type="ctrTitle" idx="4294967295"/>
          </p:nvPr>
        </p:nvSpPr>
        <p:spPr>
          <a:xfrm>
            <a:off x="0" y="1702750"/>
            <a:ext cx="9143999" cy="80422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4800" b="1" dirty="0">
                <a:solidFill>
                  <a:srgbClr val="0E3449"/>
                </a:solidFill>
                <a:latin typeface="Times New Roman" panose="02020603050405020304" pitchFamily="18" charset="0"/>
                <a:ea typeface="Inter"/>
                <a:cs typeface="Times New Roman" panose="02020603050405020304" pitchFamily="18" charset="0"/>
                <a:sym typeface="Inter"/>
              </a:rPr>
              <a:t>Cartographie des flux de données</a:t>
            </a:r>
            <a:endParaRPr sz="4800" b="1" dirty="0">
              <a:solidFill>
                <a:srgbClr val="0E3449"/>
              </a:solidFill>
              <a:latin typeface="Times New Roman" panose="02020603050405020304" pitchFamily="18" charset="0"/>
              <a:ea typeface="Inter"/>
              <a:cs typeface="Times New Roman" panose="02020603050405020304" pitchFamily="18" charset="0"/>
              <a:sym typeface="Inter"/>
            </a:endParaRPr>
          </a:p>
        </p:txBody>
      </p:sp>
      <p:pic>
        <p:nvPicPr>
          <p:cNvPr id="2" name="Google Shape;75;p15">
            <a:extLst>
              <a:ext uri="{FF2B5EF4-FFF2-40B4-BE49-F238E27FC236}">
                <a16:creationId xmlns:a16="http://schemas.microsoft.com/office/drawing/2014/main" id="{D8937EF4-B18A-CF1D-811F-4895E4784C34}"/>
              </a:ext>
            </a:extLst>
          </p:cNvPr>
          <p:cNvPicPr preferRelativeResize="0"/>
          <p:nvPr/>
        </p:nvPicPr>
        <p:blipFill>
          <a:blip r:embed="rId3">
            <a:alphaModFix/>
          </a:blip>
          <a:stretch>
            <a:fillRect/>
          </a:stretch>
        </p:blipFill>
        <p:spPr>
          <a:xfrm>
            <a:off x="95585" y="124760"/>
            <a:ext cx="576900" cy="385904"/>
          </a:xfrm>
          <a:prstGeom prst="rect">
            <a:avLst/>
          </a:prstGeom>
          <a:noFill/>
          <a:ln>
            <a:noFill/>
          </a:ln>
        </p:spPr>
      </p:pic>
    </p:spTree>
    <p:extLst>
      <p:ext uri="{BB962C8B-B14F-4D97-AF65-F5344CB8AC3E}">
        <p14:creationId xmlns:p14="http://schemas.microsoft.com/office/powerpoint/2010/main" val="1152877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7">
          <a:extLst>
            <a:ext uri="{FF2B5EF4-FFF2-40B4-BE49-F238E27FC236}">
              <a16:creationId xmlns:a16="http://schemas.microsoft.com/office/drawing/2014/main" id="{D1D62564-33DF-68E3-35B3-DE9832695722}"/>
            </a:ext>
          </a:extLst>
        </p:cNvPr>
        <p:cNvGrpSpPr/>
        <p:nvPr/>
      </p:nvGrpSpPr>
      <p:grpSpPr>
        <a:xfrm>
          <a:off x="0" y="0"/>
          <a:ext cx="0" cy="0"/>
          <a:chOff x="0" y="0"/>
          <a:chExt cx="0" cy="0"/>
        </a:xfrm>
      </p:grpSpPr>
      <p:sp>
        <p:nvSpPr>
          <p:cNvPr id="2" name="Google Shape;76;p15">
            <a:extLst>
              <a:ext uri="{FF2B5EF4-FFF2-40B4-BE49-F238E27FC236}">
                <a16:creationId xmlns:a16="http://schemas.microsoft.com/office/drawing/2014/main" id="{5AB9C8E1-34C1-990A-19EA-9B2C3D39CDF2}"/>
              </a:ext>
            </a:extLst>
          </p:cNvPr>
          <p:cNvSpPr/>
          <p:nvPr/>
        </p:nvSpPr>
        <p:spPr>
          <a:xfrm>
            <a:off x="870309" y="438274"/>
            <a:ext cx="4897445" cy="45719"/>
          </a:xfrm>
          <a:prstGeom prst="rect">
            <a:avLst/>
          </a:prstGeom>
          <a:solidFill>
            <a:srgbClr val="C3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a:extLst>
              <a:ext uri="{FF2B5EF4-FFF2-40B4-BE49-F238E27FC236}">
                <a16:creationId xmlns:a16="http://schemas.microsoft.com/office/drawing/2014/main" id="{6FFC5330-8D99-057B-2FC1-A32961A9BEFF}"/>
              </a:ext>
            </a:extLst>
          </p:cNvPr>
          <p:cNvSpPr txBox="1">
            <a:spLocks noGrp="1"/>
          </p:cNvSpPr>
          <p:nvPr>
            <p:ph type="ctrTitle" idx="4294967295"/>
          </p:nvPr>
        </p:nvSpPr>
        <p:spPr>
          <a:xfrm>
            <a:off x="787791" y="-2163"/>
            <a:ext cx="5329337" cy="5561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dirty="0">
                <a:solidFill>
                  <a:srgbClr val="002060"/>
                </a:solidFill>
                <a:latin typeface="Times New Roman" panose="02020603050405020304" pitchFamily="18" charset="0"/>
                <a:ea typeface="Inter SemiBold"/>
                <a:cs typeface="Times New Roman" panose="02020603050405020304" pitchFamily="18" charset="0"/>
                <a:sym typeface="Inter SemiBold"/>
              </a:rPr>
              <a:t>Cartographie des flux de données</a:t>
            </a:r>
            <a:endParaRPr dirty="0">
              <a:solidFill>
                <a:srgbClr val="002060"/>
              </a:solidFill>
              <a:latin typeface="Times New Roman" panose="02020603050405020304" pitchFamily="18" charset="0"/>
              <a:ea typeface="Inter SemiBold"/>
              <a:cs typeface="Times New Roman" panose="02020603050405020304" pitchFamily="18" charset="0"/>
              <a:sym typeface="Inter SemiBold"/>
            </a:endParaRPr>
          </a:p>
        </p:txBody>
      </p:sp>
      <p:pic>
        <p:nvPicPr>
          <p:cNvPr id="75" name="Google Shape;75;p15">
            <a:extLst>
              <a:ext uri="{FF2B5EF4-FFF2-40B4-BE49-F238E27FC236}">
                <a16:creationId xmlns:a16="http://schemas.microsoft.com/office/drawing/2014/main" id="{11DB844C-428A-9978-D7A9-21869D6A6D84}"/>
              </a:ext>
            </a:extLst>
          </p:cNvPr>
          <p:cNvPicPr preferRelativeResize="0"/>
          <p:nvPr/>
        </p:nvPicPr>
        <p:blipFill>
          <a:blip r:embed="rId3">
            <a:alphaModFix/>
          </a:blip>
          <a:stretch>
            <a:fillRect/>
          </a:stretch>
        </p:blipFill>
        <p:spPr>
          <a:xfrm>
            <a:off x="95585" y="124760"/>
            <a:ext cx="576900" cy="385904"/>
          </a:xfrm>
          <a:prstGeom prst="rect">
            <a:avLst/>
          </a:prstGeom>
          <a:noFill/>
          <a:ln>
            <a:noFill/>
          </a:ln>
        </p:spPr>
      </p:pic>
      <p:sp>
        <p:nvSpPr>
          <p:cNvPr id="76" name="Google Shape;76;p15">
            <a:extLst>
              <a:ext uri="{FF2B5EF4-FFF2-40B4-BE49-F238E27FC236}">
                <a16:creationId xmlns:a16="http://schemas.microsoft.com/office/drawing/2014/main" id="{ED7274B1-3565-AF89-56E2-D3C0E4ADD893}"/>
              </a:ext>
            </a:extLst>
          </p:cNvPr>
          <p:cNvSpPr/>
          <p:nvPr/>
        </p:nvSpPr>
        <p:spPr>
          <a:xfrm>
            <a:off x="0" y="4937760"/>
            <a:ext cx="9144000" cy="164616"/>
          </a:xfrm>
          <a:prstGeom prst="rect">
            <a:avLst/>
          </a:prstGeom>
          <a:solidFill>
            <a:srgbClr val="C3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ZoneTexte 7">
            <a:extLst>
              <a:ext uri="{FF2B5EF4-FFF2-40B4-BE49-F238E27FC236}">
                <a16:creationId xmlns:a16="http://schemas.microsoft.com/office/drawing/2014/main" id="{7EDE41C3-20BD-F142-73F8-FFE771F600CE}"/>
              </a:ext>
            </a:extLst>
          </p:cNvPr>
          <p:cNvSpPr txBox="1"/>
          <p:nvPr/>
        </p:nvSpPr>
        <p:spPr>
          <a:xfrm>
            <a:off x="1893249" y="3333788"/>
            <a:ext cx="6938599" cy="1077218"/>
          </a:xfrm>
          <a:prstGeom prst="rect">
            <a:avLst/>
          </a:prstGeom>
          <a:noFill/>
        </p:spPr>
        <p:txBody>
          <a:bodyPr wrap="square" rtlCol="0">
            <a:spAutoFit/>
          </a:bodyPr>
          <a:lstStyle/>
          <a:p>
            <a:r>
              <a:rPr lang="fr-FR" sz="1600" dirty="0">
                <a:solidFill>
                  <a:srgbClr val="002060"/>
                </a:solidFill>
                <a:latin typeface="Times New Roman" panose="02020603050405020304" pitchFamily="18" charset="0"/>
                <a:cs typeface="Times New Roman" panose="02020603050405020304" pitchFamily="18" charset="0"/>
              </a:rPr>
              <a:t>Pourquoi cette phase ?</a:t>
            </a:r>
          </a:p>
          <a:p>
            <a:pPr marL="285750" indent="-285750">
              <a:buClr>
                <a:srgbClr val="002060"/>
              </a:buClr>
              <a:buFont typeface="Arial" panose="020B0604020202020204" pitchFamily="34" charset="0"/>
              <a:buChar char="•"/>
            </a:pPr>
            <a:r>
              <a:rPr lang="fr-FR" sz="1600" dirty="0">
                <a:solidFill>
                  <a:srgbClr val="002060"/>
                </a:solidFill>
                <a:latin typeface="Times New Roman" panose="02020603050405020304" pitchFamily="18" charset="0"/>
                <a:cs typeface="Times New Roman" panose="02020603050405020304" pitchFamily="18" charset="0"/>
              </a:rPr>
              <a:t>Mieux comprendre la structure des données.</a:t>
            </a:r>
          </a:p>
          <a:p>
            <a:pPr marL="285750" indent="-285750">
              <a:buClr>
                <a:srgbClr val="002060"/>
              </a:buClr>
              <a:buFont typeface="Arial" panose="020B0604020202020204" pitchFamily="34" charset="0"/>
              <a:buChar char="•"/>
            </a:pPr>
            <a:r>
              <a:rPr lang="fr-FR" sz="1600" dirty="0">
                <a:solidFill>
                  <a:srgbClr val="002060"/>
                </a:solidFill>
                <a:latin typeface="Times New Roman" panose="02020603050405020304" pitchFamily="18" charset="0"/>
                <a:cs typeface="Times New Roman" panose="02020603050405020304" pitchFamily="18" charset="0"/>
              </a:rPr>
              <a:t>Identifier les tables nécessaires au cas d’utilisation.</a:t>
            </a:r>
          </a:p>
          <a:p>
            <a:pPr marL="285750" indent="-285750">
              <a:buClr>
                <a:srgbClr val="002060"/>
              </a:buClr>
              <a:buFont typeface="Arial" panose="020B0604020202020204" pitchFamily="34" charset="0"/>
              <a:buChar char="•"/>
            </a:pPr>
            <a:r>
              <a:rPr lang="fr-FR" sz="1600" dirty="0">
                <a:solidFill>
                  <a:srgbClr val="002060"/>
                </a:solidFill>
                <a:latin typeface="Times New Roman" panose="02020603050405020304" pitchFamily="18" charset="0"/>
                <a:cs typeface="Times New Roman" panose="02020603050405020304" pitchFamily="18" charset="0"/>
              </a:rPr>
              <a:t>Commencer à visualiser la solution.</a:t>
            </a:r>
          </a:p>
        </p:txBody>
      </p:sp>
      <p:pic>
        <p:nvPicPr>
          <p:cNvPr id="7" name="Graphique 6" descr="Base de données avec un remplissage uni">
            <a:extLst>
              <a:ext uri="{FF2B5EF4-FFF2-40B4-BE49-F238E27FC236}">
                <a16:creationId xmlns:a16="http://schemas.microsoft.com/office/drawing/2014/main" id="{F17C6CA5-C432-5F87-BFFE-B3EA7768AA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7616" y="1133471"/>
            <a:ext cx="1531245" cy="1531245"/>
          </a:xfrm>
          <a:prstGeom prst="rect">
            <a:avLst/>
          </a:prstGeom>
        </p:spPr>
      </p:pic>
      <p:sp>
        <p:nvSpPr>
          <p:cNvPr id="9" name="ZoneTexte 8">
            <a:extLst>
              <a:ext uri="{FF2B5EF4-FFF2-40B4-BE49-F238E27FC236}">
                <a16:creationId xmlns:a16="http://schemas.microsoft.com/office/drawing/2014/main" id="{C61F9129-FB10-B1BA-7D0A-E47712BCF9C0}"/>
              </a:ext>
            </a:extLst>
          </p:cNvPr>
          <p:cNvSpPr txBox="1"/>
          <p:nvPr/>
        </p:nvSpPr>
        <p:spPr>
          <a:xfrm>
            <a:off x="1893249" y="991153"/>
            <a:ext cx="6207512" cy="1815882"/>
          </a:xfrm>
          <a:prstGeom prst="rect">
            <a:avLst/>
          </a:prstGeom>
          <a:noFill/>
        </p:spPr>
        <p:txBody>
          <a:bodyPr wrap="square" rtlCol="0">
            <a:spAutoFit/>
          </a:bodyPr>
          <a:lstStyle/>
          <a:p>
            <a:pPr marL="285750" indent="-285750">
              <a:buClr>
                <a:srgbClr val="002060"/>
              </a:buClr>
              <a:buFont typeface="Arial" panose="020B0604020202020204" pitchFamily="34" charset="0"/>
              <a:buChar char="•"/>
            </a:pPr>
            <a:r>
              <a:rPr lang="fr-FR" sz="1600" dirty="0">
                <a:solidFill>
                  <a:srgbClr val="002060"/>
                </a:solidFill>
                <a:latin typeface="Times New Roman" panose="02020603050405020304" pitchFamily="18" charset="0"/>
                <a:cs typeface="Times New Roman" panose="02020603050405020304" pitchFamily="18" charset="0"/>
              </a:rPr>
              <a:t>REVIEW : récupérer tous les avis des clients.</a:t>
            </a:r>
          </a:p>
          <a:p>
            <a:pPr marL="285750" indent="-285750">
              <a:buClr>
                <a:srgbClr val="002060"/>
              </a:buClr>
              <a:buFont typeface="Arial" panose="020B0604020202020204" pitchFamily="34" charset="0"/>
              <a:buChar char="•"/>
            </a:pPr>
            <a:r>
              <a:rPr lang="fr-FR" sz="1600" dirty="0">
                <a:solidFill>
                  <a:srgbClr val="002060"/>
                </a:solidFill>
                <a:latin typeface="Times New Roman" panose="02020603050405020304" pitchFamily="18" charset="0"/>
                <a:cs typeface="Times New Roman" panose="02020603050405020304" pitchFamily="18" charset="0"/>
              </a:rPr>
              <a:t>PRODUCT_REVIEW : récupérer les liens entre produit et avis.</a:t>
            </a:r>
          </a:p>
          <a:p>
            <a:pPr marL="285750" indent="-285750">
              <a:buClr>
                <a:srgbClr val="002060"/>
              </a:buClr>
              <a:buFont typeface="Arial" panose="020B0604020202020204" pitchFamily="34" charset="0"/>
              <a:buChar char="•"/>
            </a:pPr>
            <a:r>
              <a:rPr lang="fr-FR" sz="1600" dirty="0">
                <a:solidFill>
                  <a:srgbClr val="002060"/>
                </a:solidFill>
                <a:latin typeface="Times New Roman" panose="02020603050405020304" pitchFamily="18" charset="0"/>
                <a:cs typeface="Times New Roman" panose="02020603050405020304" pitchFamily="18" charset="0"/>
              </a:rPr>
              <a:t>PRODUCT : récupérer les produits.</a:t>
            </a:r>
          </a:p>
          <a:p>
            <a:pPr marL="285750" indent="-285750">
              <a:buClr>
                <a:srgbClr val="002060"/>
              </a:buClr>
              <a:buFont typeface="Arial" panose="020B0604020202020204" pitchFamily="34" charset="0"/>
              <a:buChar char="•"/>
            </a:pPr>
            <a:r>
              <a:rPr lang="fr-FR" sz="1600" dirty="0">
                <a:solidFill>
                  <a:srgbClr val="002060"/>
                </a:solidFill>
                <a:latin typeface="Times New Roman" panose="02020603050405020304" pitchFamily="18" charset="0"/>
                <a:cs typeface="Times New Roman" panose="02020603050405020304" pitchFamily="18" charset="0"/>
              </a:rPr>
              <a:t>CATEGORY : récupérer les catégories des produits.</a:t>
            </a:r>
          </a:p>
          <a:p>
            <a:pPr marL="285750" indent="-285750">
              <a:buClr>
                <a:srgbClr val="002060"/>
              </a:buClr>
              <a:buFont typeface="Arial" panose="020B0604020202020204" pitchFamily="34" charset="0"/>
              <a:buChar char="•"/>
            </a:pPr>
            <a:r>
              <a:rPr lang="fr-FR" sz="1600" dirty="0">
                <a:solidFill>
                  <a:srgbClr val="002060"/>
                </a:solidFill>
                <a:latin typeface="Times New Roman" panose="02020603050405020304" pitchFamily="18" charset="0"/>
                <a:cs typeface="Times New Roman" panose="02020603050405020304" pitchFamily="18" charset="0"/>
              </a:rPr>
              <a:t>REVIEW_IMAGES : récupérer les avis qui ont des images.</a:t>
            </a:r>
          </a:p>
          <a:p>
            <a:pPr marL="285750" indent="-285750">
              <a:buClr>
                <a:srgbClr val="002060"/>
              </a:buClr>
              <a:buFont typeface="Arial" panose="020B0604020202020204" pitchFamily="34" charset="0"/>
              <a:buChar char="•"/>
            </a:pPr>
            <a:r>
              <a:rPr lang="fr-FR" sz="1600" dirty="0">
                <a:solidFill>
                  <a:srgbClr val="002060"/>
                </a:solidFill>
                <a:latin typeface="Times New Roman" panose="02020603050405020304" pitchFamily="18" charset="0"/>
                <a:cs typeface="Times New Roman" panose="02020603050405020304" pitchFamily="18" charset="0"/>
              </a:rPr>
              <a:t>ORDERS : récupérer les commandes des acheteurs.</a:t>
            </a:r>
          </a:p>
          <a:p>
            <a:pPr marL="285750" indent="-285750">
              <a:buClr>
                <a:srgbClr val="002060"/>
              </a:buClr>
              <a:buFont typeface="Arial" panose="020B0604020202020204" pitchFamily="34" charset="0"/>
              <a:buChar char="•"/>
            </a:pPr>
            <a:r>
              <a:rPr lang="fr-FR" sz="1600" dirty="0">
                <a:solidFill>
                  <a:srgbClr val="002060"/>
                </a:solidFill>
                <a:latin typeface="Times New Roman" panose="02020603050405020304" pitchFamily="18" charset="0"/>
                <a:cs typeface="Times New Roman" panose="02020603050405020304" pitchFamily="18" charset="0"/>
              </a:rPr>
              <a:t>BUYER : identifier l’acheteur.</a:t>
            </a:r>
          </a:p>
        </p:txBody>
      </p:sp>
    </p:spTree>
    <p:extLst>
      <p:ext uri="{BB962C8B-B14F-4D97-AF65-F5344CB8AC3E}">
        <p14:creationId xmlns:p14="http://schemas.microsoft.com/office/powerpoint/2010/main" val="421867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1">
          <a:extLst>
            <a:ext uri="{FF2B5EF4-FFF2-40B4-BE49-F238E27FC236}">
              <a16:creationId xmlns:a16="http://schemas.microsoft.com/office/drawing/2014/main" id="{1AD41E6B-2CF8-4011-055D-7720180E3D34}"/>
            </a:ext>
          </a:extLst>
        </p:cNvPr>
        <p:cNvGrpSpPr/>
        <p:nvPr/>
      </p:nvGrpSpPr>
      <p:grpSpPr>
        <a:xfrm>
          <a:off x="0" y="0"/>
          <a:ext cx="0" cy="0"/>
          <a:chOff x="0" y="0"/>
          <a:chExt cx="0" cy="0"/>
        </a:xfrm>
      </p:grpSpPr>
      <p:sp>
        <p:nvSpPr>
          <p:cNvPr id="3" name="Google Shape;76;p15">
            <a:extLst>
              <a:ext uri="{FF2B5EF4-FFF2-40B4-BE49-F238E27FC236}">
                <a16:creationId xmlns:a16="http://schemas.microsoft.com/office/drawing/2014/main" id="{70FE0856-D359-A5B6-6925-F000697830F7}"/>
              </a:ext>
            </a:extLst>
          </p:cNvPr>
          <p:cNvSpPr/>
          <p:nvPr/>
        </p:nvSpPr>
        <p:spPr>
          <a:xfrm flipV="1">
            <a:off x="1131712" y="2461258"/>
            <a:ext cx="2696873" cy="45719"/>
          </a:xfrm>
          <a:prstGeom prst="rect">
            <a:avLst/>
          </a:prstGeom>
          <a:solidFill>
            <a:srgbClr val="C3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4">
            <a:extLst>
              <a:ext uri="{FF2B5EF4-FFF2-40B4-BE49-F238E27FC236}">
                <a16:creationId xmlns:a16="http://schemas.microsoft.com/office/drawing/2014/main" id="{6672AC74-5B14-5712-5977-F24C5061CAF9}"/>
              </a:ext>
            </a:extLst>
          </p:cNvPr>
          <p:cNvSpPr txBox="1">
            <a:spLocks noGrp="1"/>
          </p:cNvSpPr>
          <p:nvPr>
            <p:ph type="ctrTitle" idx="4294967295"/>
          </p:nvPr>
        </p:nvSpPr>
        <p:spPr>
          <a:xfrm>
            <a:off x="1040271" y="1702750"/>
            <a:ext cx="7627943" cy="86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4800" b="1" dirty="0">
                <a:solidFill>
                  <a:srgbClr val="0E3449"/>
                </a:solidFill>
                <a:latin typeface="Times New Roman" panose="02020603050405020304" pitchFamily="18" charset="0"/>
                <a:ea typeface="Inter"/>
                <a:cs typeface="Times New Roman" panose="02020603050405020304" pitchFamily="18" charset="0"/>
                <a:sym typeface="Inter"/>
              </a:rPr>
              <a:t>Prototype</a:t>
            </a:r>
            <a:endParaRPr sz="4800" b="1" dirty="0">
              <a:solidFill>
                <a:srgbClr val="0E3449"/>
              </a:solidFill>
              <a:latin typeface="Times New Roman" panose="02020603050405020304" pitchFamily="18" charset="0"/>
              <a:ea typeface="Inter"/>
              <a:cs typeface="Times New Roman" panose="02020603050405020304" pitchFamily="18" charset="0"/>
              <a:sym typeface="Inter"/>
            </a:endParaRPr>
          </a:p>
        </p:txBody>
      </p:sp>
      <p:pic>
        <p:nvPicPr>
          <p:cNvPr id="2" name="Google Shape;75;p15">
            <a:extLst>
              <a:ext uri="{FF2B5EF4-FFF2-40B4-BE49-F238E27FC236}">
                <a16:creationId xmlns:a16="http://schemas.microsoft.com/office/drawing/2014/main" id="{CA038CF7-4372-6E03-ECDF-EA1014E7053A}"/>
              </a:ext>
            </a:extLst>
          </p:cNvPr>
          <p:cNvPicPr preferRelativeResize="0"/>
          <p:nvPr/>
        </p:nvPicPr>
        <p:blipFill>
          <a:blip r:embed="rId3">
            <a:alphaModFix/>
          </a:blip>
          <a:stretch>
            <a:fillRect/>
          </a:stretch>
        </p:blipFill>
        <p:spPr>
          <a:xfrm>
            <a:off x="95585" y="124760"/>
            <a:ext cx="576900" cy="385904"/>
          </a:xfrm>
          <a:prstGeom prst="rect">
            <a:avLst/>
          </a:prstGeom>
          <a:noFill/>
          <a:ln>
            <a:noFill/>
          </a:ln>
        </p:spPr>
      </p:pic>
    </p:spTree>
    <p:extLst>
      <p:ext uri="{BB962C8B-B14F-4D97-AF65-F5344CB8AC3E}">
        <p14:creationId xmlns:p14="http://schemas.microsoft.com/office/powerpoint/2010/main" val="3668074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7">
          <a:extLst>
            <a:ext uri="{FF2B5EF4-FFF2-40B4-BE49-F238E27FC236}">
              <a16:creationId xmlns:a16="http://schemas.microsoft.com/office/drawing/2014/main" id="{46B5BE2B-6699-3CB2-42A3-65B225A2C0F9}"/>
            </a:ext>
          </a:extLst>
        </p:cNvPr>
        <p:cNvGrpSpPr/>
        <p:nvPr/>
      </p:nvGrpSpPr>
      <p:grpSpPr>
        <a:xfrm>
          <a:off x="0" y="0"/>
          <a:ext cx="0" cy="0"/>
          <a:chOff x="0" y="0"/>
          <a:chExt cx="0" cy="0"/>
        </a:xfrm>
      </p:grpSpPr>
      <p:sp>
        <p:nvSpPr>
          <p:cNvPr id="2" name="Google Shape;76;p15">
            <a:extLst>
              <a:ext uri="{FF2B5EF4-FFF2-40B4-BE49-F238E27FC236}">
                <a16:creationId xmlns:a16="http://schemas.microsoft.com/office/drawing/2014/main" id="{B30C0CA7-6CD0-91B7-3E74-4563007936B9}"/>
              </a:ext>
            </a:extLst>
          </p:cNvPr>
          <p:cNvSpPr/>
          <p:nvPr/>
        </p:nvSpPr>
        <p:spPr>
          <a:xfrm>
            <a:off x="856241" y="471978"/>
            <a:ext cx="1553223" cy="45719"/>
          </a:xfrm>
          <a:prstGeom prst="rect">
            <a:avLst/>
          </a:prstGeom>
          <a:solidFill>
            <a:srgbClr val="C3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a:extLst>
              <a:ext uri="{FF2B5EF4-FFF2-40B4-BE49-F238E27FC236}">
                <a16:creationId xmlns:a16="http://schemas.microsoft.com/office/drawing/2014/main" id="{4729B744-1E58-964F-A598-C510402D4AE7}"/>
              </a:ext>
            </a:extLst>
          </p:cNvPr>
          <p:cNvSpPr txBox="1">
            <a:spLocks noGrp="1"/>
          </p:cNvSpPr>
          <p:nvPr>
            <p:ph type="ctrTitle" idx="4294967295"/>
          </p:nvPr>
        </p:nvSpPr>
        <p:spPr>
          <a:xfrm>
            <a:off x="802028" y="25974"/>
            <a:ext cx="5315100" cy="53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dirty="0">
                <a:solidFill>
                  <a:srgbClr val="002060"/>
                </a:solidFill>
                <a:latin typeface="Times New Roman" panose="02020603050405020304" pitchFamily="18" charset="0"/>
                <a:ea typeface="Inter SemiBold"/>
                <a:cs typeface="Times New Roman" panose="02020603050405020304" pitchFamily="18" charset="0"/>
                <a:sym typeface="Inter SemiBold"/>
              </a:rPr>
              <a:t>Prototype</a:t>
            </a:r>
            <a:endParaRPr dirty="0">
              <a:solidFill>
                <a:srgbClr val="002060"/>
              </a:solidFill>
              <a:latin typeface="Times New Roman" panose="02020603050405020304" pitchFamily="18" charset="0"/>
              <a:ea typeface="Inter SemiBold"/>
              <a:cs typeface="Times New Roman" panose="02020603050405020304" pitchFamily="18" charset="0"/>
              <a:sym typeface="Inter SemiBold"/>
            </a:endParaRPr>
          </a:p>
        </p:txBody>
      </p:sp>
      <p:pic>
        <p:nvPicPr>
          <p:cNvPr id="75" name="Google Shape;75;p15">
            <a:extLst>
              <a:ext uri="{FF2B5EF4-FFF2-40B4-BE49-F238E27FC236}">
                <a16:creationId xmlns:a16="http://schemas.microsoft.com/office/drawing/2014/main" id="{A09AF481-BB0A-6146-6C9B-19A697722936}"/>
              </a:ext>
            </a:extLst>
          </p:cNvPr>
          <p:cNvPicPr preferRelativeResize="0"/>
          <p:nvPr/>
        </p:nvPicPr>
        <p:blipFill>
          <a:blip r:embed="rId3">
            <a:alphaModFix/>
          </a:blip>
          <a:stretch>
            <a:fillRect/>
          </a:stretch>
        </p:blipFill>
        <p:spPr>
          <a:xfrm>
            <a:off x="95585" y="124760"/>
            <a:ext cx="576900" cy="385904"/>
          </a:xfrm>
          <a:prstGeom prst="rect">
            <a:avLst/>
          </a:prstGeom>
          <a:noFill/>
          <a:ln>
            <a:noFill/>
          </a:ln>
        </p:spPr>
      </p:pic>
      <p:sp>
        <p:nvSpPr>
          <p:cNvPr id="76" name="Google Shape;76;p15">
            <a:extLst>
              <a:ext uri="{FF2B5EF4-FFF2-40B4-BE49-F238E27FC236}">
                <a16:creationId xmlns:a16="http://schemas.microsoft.com/office/drawing/2014/main" id="{FD8BBF0C-0E3E-440C-EA81-D1F4769BB3CD}"/>
              </a:ext>
            </a:extLst>
          </p:cNvPr>
          <p:cNvSpPr/>
          <p:nvPr/>
        </p:nvSpPr>
        <p:spPr>
          <a:xfrm>
            <a:off x="0" y="4937760"/>
            <a:ext cx="9144000" cy="164616"/>
          </a:xfrm>
          <a:prstGeom prst="rect">
            <a:avLst/>
          </a:prstGeom>
          <a:solidFill>
            <a:srgbClr val="C3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ZoneTexte 12">
            <a:extLst>
              <a:ext uri="{FF2B5EF4-FFF2-40B4-BE49-F238E27FC236}">
                <a16:creationId xmlns:a16="http://schemas.microsoft.com/office/drawing/2014/main" id="{70B691BA-AAEA-899C-7D1C-3F7C1AFEC8A1}"/>
              </a:ext>
            </a:extLst>
          </p:cNvPr>
          <p:cNvSpPr txBox="1"/>
          <p:nvPr/>
        </p:nvSpPr>
        <p:spPr>
          <a:xfrm>
            <a:off x="1861141" y="924624"/>
            <a:ext cx="2774197" cy="369332"/>
          </a:xfrm>
          <a:prstGeom prst="rect">
            <a:avLst/>
          </a:prstGeom>
          <a:noFill/>
        </p:spPr>
        <p:txBody>
          <a:bodyPr wrap="square" rtlCol="0">
            <a:spAutoFit/>
          </a:bodyPr>
          <a:lstStyle/>
          <a:p>
            <a:pPr lvl="2" algn="ctr"/>
            <a:r>
              <a:rPr lang="fr-FR" sz="1800" b="1" dirty="0">
                <a:solidFill>
                  <a:srgbClr val="002060"/>
                </a:solidFill>
                <a:latin typeface="Times New Roman" panose="02020603050405020304" pitchFamily="18" charset="0"/>
                <a:cs typeface="Times New Roman" panose="02020603050405020304" pitchFamily="18" charset="0"/>
              </a:rPr>
              <a:t>L’objectif du prototype</a:t>
            </a:r>
          </a:p>
        </p:txBody>
      </p:sp>
      <p:pic>
        <p:nvPicPr>
          <p:cNvPr id="4" name="Image 3">
            <a:extLst>
              <a:ext uri="{FF2B5EF4-FFF2-40B4-BE49-F238E27FC236}">
                <a16:creationId xmlns:a16="http://schemas.microsoft.com/office/drawing/2014/main" id="{1FF94237-D774-2299-5CCF-06FE5251A6D7}"/>
              </a:ext>
            </a:extLst>
          </p:cNvPr>
          <p:cNvPicPr>
            <a:picLocks noChangeAspect="1"/>
          </p:cNvPicPr>
          <p:nvPr/>
        </p:nvPicPr>
        <p:blipFill>
          <a:blip r:embed="rId4"/>
          <a:stretch>
            <a:fillRect/>
          </a:stretch>
        </p:blipFill>
        <p:spPr>
          <a:xfrm>
            <a:off x="1678700" y="2255902"/>
            <a:ext cx="5270288" cy="2175492"/>
          </a:xfrm>
          <a:prstGeom prst="rect">
            <a:avLst/>
          </a:prstGeom>
        </p:spPr>
      </p:pic>
      <p:sp>
        <p:nvSpPr>
          <p:cNvPr id="3" name="ZoneTexte 2">
            <a:extLst>
              <a:ext uri="{FF2B5EF4-FFF2-40B4-BE49-F238E27FC236}">
                <a16:creationId xmlns:a16="http://schemas.microsoft.com/office/drawing/2014/main" id="{07C90739-E878-7BF3-59DE-6D52FC24829E}"/>
              </a:ext>
            </a:extLst>
          </p:cNvPr>
          <p:cNvSpPr txBox="1"/>
          <p:nvPr/>
        </p:nvSpPr>
        <p:spPr>
          <a:xfrm>
            <a:off x="2149591" y="1280812"/>
            <a:ext cx="4670335" cy="830997"/>
          </a:xfrm>
          <a:prstGeom prst="rect">
            <a:avLst/>
          </a:prstGeom>
          <a:noFill/>
        </p:spPr>
        <p:txBody>
          <a:bodyPr wrap="square" rtlCol="0">
            <a:spAutoFit/>
          </a:bodyPr>
          <a:lstStyle/>
          <a:p>
            <a:pPr marL="285750" lvl="2" indent="-285750">
              <a:buClr>
                <a:srgbClr val="002060"/>
              </a:buClr>
              <a:buFont typeface="Arial" panose="020B0604020202020204" pitchFamily="34" charset="0"/>
              <a:buChar char="•"/>
            </a:pPr>
            <a:r>
              <a:rPr lang="fr-FR" sz="1600" dirty="0">
                <a:solidFill>
                  <a:srgbClr val="002060"/>
                </a:solidFill>
                <a:latin typeface="Times New Roman" panose="02020603050405020304" pitchFamily="18" charset="0"/>
                <a:cs typeface="Times New Roman" panose="02020603050405020304" pitchFamily="18" charset="0"/>
              </a:rPr>
              <a:t>Démontrer de la faisabilité</a:t>
            </a:r>
          </a:p>
          <a:p>
            <a:pPr marL="285750" lvl="2" indent="-285750">
              <a:buClr>
                <a:srgbClr val="002060"/>
              </a:buClr>
              <a:buFont typeface="Arial" panose="020B0604020202020204" pitchFamily="34" charset="0"/>
              <a:buChar char="•"/>
            </a:pPr>
            <a:r>
              <a:rPr lang="fr-FR" sz="1600" dirty="0">
                <a:solidFill>
                  <a:srgbClr val="002060"/>
                </a:solidFill>
                <a:latin typeface="Times New Roman" panose="02020603050405020304" pitchFamily="18" charset="0"/>
                <a:cs typeface="Times New Roman" panose="02020603050405020304" pitchFamily="18" charset="0"/>
              </a:rPr>
              <a:t>Mise en avant des fonctionnalités principales</a:t>
            </a:r>
          </a:p>
          <a:p>
            <a:pPr marL="285750" lvl="2" indent="-285750">
              <a:buClr>
                <a:srgbClr val="002060"/>
              </a:buClr>
              <a:buFont typeface="Arial" panose="020B0604020202020204" pitchFamily="34" charset="0"/>
              <a:buChar char="•"/>
            </a:pPr>
            <a:r>
              <a:rPr lang="fr-FR" sz="1600" dirty="0">
                <a:solidFill>
                  <a:srgbClr val="002060"/>
                </a:solidFill>
                <a:latin typeface="Times New Roman" panose="02020603050405020304" pitchFamily="18" charset="0"/>
                <a:cs typeface="Times New Roman" panose="02020603050405020304" pitchFamily="18" charset="0"/>
              </a:rPr>
              <a:t>Avoir un premier retour sur la performance</a:t>
            </a:r>
          </a:p>
        </p:txBody>
      </p:sp>
    </p:spTree>
    <p:extLst>
      <p:ext uri="{BB962C8B-B14F-4D97-AF65-F5344CB8AC3E}">
        <p14:creationId xmlns:p14="http://schemas.microsoft.com/office/powerpoint/2010/main" val="334933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a:extLst>
            <a:ext uri="{FF2B5EF4-FFF2-40B4-BE49-F238E27FC236}">
              <a16:creationId xmlns:a16="http://schemas.microsoft.com/office/drawing/2014/main" id="{2B8E2430-33CF-173E-880C-EAE7ADC4F3EF}"/>
            </a:ext>
          </a:extLst>
        </p:cNvPr>
        <p:cNvGrpSpPr/>
        <p:nvPr/>
      </p:nvGrpSpPr>
      <p:grpSpPr>
        <a:xfrm>
          <a:off x="0" y="0"/>
          <a:ext cx="0" cy="0"/>
          <a:chOff x="0" y="0"/>
          <a:chExt cx="0" cy="0"/>
        </a:xfrm>
      </p:grpSpPr>
      <p:sp>
        <p:nvSpPr>
          <p:cNvPr id="62" name="Google Shape;62;p14">
            <a:extLst>
              <a:ext uri="{FF2B5EF4-FFF2-40B4-BE49-F238E27FC236}">
                <a16:creationId xmlns:a16="http://schemas.microsoft.com/office/drawing/2014/main" id="{B0A8092F-DCEE-17C1-9EC3-6F72F77EC41D}"/>
              </a:ext>
            </a:extLst>
          </p:cNvPr>
          <p:cNvSpPr txBox="1">
            <a:spLocks noGrp="1"/>
          </p:cNvSpPr>
          <p:nvPr>
            <p:ph type="ctrTitle" idx="4294967295"/>
          </p:nvPr>
        </p:nvSpPr>
        <p:spPr>
          <a:xfrm>
            <a:off x="1040272" y="1702750"/>
            <a:ext cx="5315100" cy="139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4800" b="1" dirty="0">
                <a:solidFill>
                  <a:srgbClr val="0E3449"/>
                </a:solidFill>
                <a:latin typeface="Times New Roman" panose="02020603050405020304" pitchFamily="18" charset="0"/>
                <a:ea typeface="Inter"/>
                <a:cs typeface="Times New Roman" panose="02020603050405020304" pitchFamily="18" charset="0"/>
                <a:sym typeface="Inter"/>
              </a:rPr>
              <a:t>Phase 1</a:t>
            </a:r>
            <a:endParaRPr sz="4800" b="1" dirty="0">
              <a:solidFill>
                <a:srgbClr val="0E3449"/>
              </a:solidFill>
              <a:latin typeface="Times New Roman" panose="02020603050405020304" pitchFamily="18" charset="0"/>
              <a:ea typeface="Inter"/>
              <a:cs typeface="Times New Roman" panose="02020603050405020304" pitchFamily="18" charset="0"/>
              <a:sym typeface="Inter"/>
            </a:endParaRPr>
          </a:p>
        </p:txBody>
      </p:sp>
      <p:pic>
        <p:nvPicPr>
          <p:cNvPr id="2" name="Google Shape;75;p15">
            <a:extLst>
              <a:ext uri="{FF2B5EF4-FFF2-40B4-BE49-F238E27FC236}">
                <a16:creationId xmlns:a16="http://schemas.microsoft.com/office/drawing/2014/main" id="{8AEB940F-410B-7B9B-A0EF-2BEC9B788DA7}"/>
              </a:ext>
            </a:extLst>
          </p:cNvPr>
          <p:cNvPicPr preferRelativeResize="0"/>
          <p:nvPr/>
        </p:nvPicPr>
        <p:blipFill>
          <a:blip r:embed="rId3">
            <a:alphaModFix/>
          </a:blip>
          <a:stretch>
            <a:fillRect/>
          </a:stretch>
        </p:blipFill>
        <p:spPr>
          <a:xfrm>
            <a:off x="95585" y="124760"/>
            <a:ext cx="576900" cy="385904"/>
          </a:xfrm>
          <a:prstGeom prst="rect">
            <a:avLst/>
          </a:prstGeom>
          <a:noFill/>
          <a:ln>
            <a:noFill/>
          </a:ln>
        </p:spPr>
      </p:pic>
      <p:sp>
        <p:nvSpPr>
          <p:cNvPr id="3" name="Google Shape;76;p15">
            <a:extLst>
              <a:ext uri="{FF2B5EF4-FFF2-40B4-BE49-F238E27FC236}">
                <a16:creationId xmlns:a16="http://schemas.microsoft.com/office/drawing/2014/main" id="{0C5110E8-AE56-8999-B908-4B5C479E15A4}"/>
              </a:ext>
            </a:extLst>
          </p:cNvPr>
          <p:cNvSpPr/>
          <p:nvPr/>
        </p:nvSpPr>
        <p:spPr>
          <a:xfrm>
            <a:off x="1040272" y="2402050"/>
            <a:ext cx="2282791" cy="66087"/>
          </a:xfrm>
          <a:prstGeom prst="rect">
            <a:avLst/>
          </a:prstGeom>
          <a:solidFill>
            <a:srgbClr val="C3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09677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7">
          <a:extLst>
            <a:ext uri="{FF2B5EF4-FFF2-40B4-BE49-F238E27FC236}">
              <a16:creationId xmlns:a16="http://schemas.microsoft.com/office/drawing/2014/main" id="{97529DB4-4394-952B-5B93-BFFBFBE2AD4F}"/>
            </a:ext>
          </a:extLst>
        </p:cNvPr>
        <p:cNvGrpSpPr/>
        <p:nvPr/>
      </p:nvGrpSpPr>
      <p:grpSpPr>
        <a:xfrm>
          <a:off x="0" y="0"/>
          <a:ext cx="0" cy="0"/>
          <a:chOff x="0" y="0"/>
          <a:chExt cx="0" cy="0"/>
        </a:xfrm>
      </p:grpSpPr>
      <p:sp>
        <p:nvSpPr>
          <p:cNvPr id="2" name="Google Shape;76;p15">
            <a:extLst>
              <a:ext uri="{FF2B5EF4-FFF2-40B4-BE49-F238E27FC236}">
                <a16:creationId xmlns:a16="http://schemas.microsoft.com/office/drawing/2014/main" id="{A9F8C737-BF06-4645-5439-73C144C8A3D4}"/>
              </a:ext>
            </a:extLst>
          </p:cNvPr>
          <p:cNvSpPr/>
          <p:nvPr/>
        </p:nvSpPr>
        <p:spPr>
          <a:xfrm>
            <a:off x="870309" y="464944"/>
            <a:ext cx="1553223" cy="45719"/>
          </a:xfrm>
          <a:prstGeom prst="rect">
            <a:avLst/>
          </a:prstGeom>
          <a:solidFill>
            <a:srgbClr val="C3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a:extLst>
              <a:ext uri="{FF2B5EF4-FFF2-40B4-BE49-F238E27FC236}">
                <a16:creationId xmlns:a16="http://schemas.microsoft.com/office/drawing/2014/main" id="{BD62920F-8C73-2E18-F817-33C610E6A4DC}"/>
              </a:ext>
            </a:extLst>
          </p:cNvPr>
          <p:cNvSpPr txBox="1">
            <a:spLocks noGrp="1"/>
          </p:cNvSpPr>
          <p:nvPr>
            <p:ph type="ctrTitle" idx="4294967295"/>
          </p:nvPr>
        </p:nvSpPr>
        <p:spPr>
          <a:xfrm>
            <a:off x="802028" y="25974"/>
            <a:ext cx="5315100" cy="53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dirty="0">
                <a:solidFill>
                  <a:srgbClr val="002060"/>
                </a:solidFill>
                <a:latin typeface="Times New Roman" panose="02020603050405020304" pitchFamily="18" charset="0"/>
                <a:ea typeface="Inter SemiBold"/>
                <a:cs typeface="Times New Roman" panose="02020603050405020304" pitchFamily="18" charset="0"/>
                <a:sym typeface="Inter SemiBold"/>
              </a:rPr>
              <a:t>Prototype</a:t>
            </a:r>
            <a:endParaRPr dirty="0">
              <a:solidFill>
                <a:srgbClr val="002060"/>
              </a:solidFill>
              <a:latin typeface="Times New Roman" panose="02020603050405020304" pitchFamily="18" charset="0"/>
              <a:ea typeface="Inter SemiBold"/>
              <a:cs typeface="Times New Roman" panose="02020603050405020304" pitchFamily="18" charset="0"/>
              <a:sym typeface="Inter SemiBold"/>
            </a:endParaRPr>
          </a:p>
        </p:txBody>
      </p:sp>
      <p:pic>
        <p:nvPicPr>
          <p:cNvPr id="75" name="Google Shape;75;p15">
            <a:extLst>
              <a:ext uri="{FF2B5EF4-FFF2-40B4-BE49-F238E27FC236}">
                <a16:creationId xmlns:a16="http://schemas.microsoft.com/office/drawing/2014/main" id="{82922B5D-DACC-76D8-A07D-0EE0A75A46B0}"/>
              </a:ext>
            </a:extLst>
          </p:cNvPr>
          <p:cNvPicPr preferRelativeResize="0"/>
          <p:nvPr/>
        </p:nvPicPr>
        <p:blipFill>
          <a:blip r:embed="rId3">
            <a:alphaModFix/>
          </a:blip>
          <a:stretch>
            <a:fillRect/>
          </a:stretch>
        </p:blipFill>
        <p:spPr>
          <a:xfrm>
            <a:off x="95585" y="124760"/>
            <a:ext cx="576900" cy="385904"/>
          </a:xfrm>
          <a:prstGeom prst="rect">
            <a:avLst/>
          </a:prstGeom>
          <a:noFill/>
          <a:ln>
            <a:noFill/>
          </a:ln>
        </p:spPr>
      </p:pic>
      <p:sp>
        <p:nvSpPr>
          <p:cNvPr id="76" name="Google Shape;76;p15">
            <a:extLst>
              <a:ext uri="{FF2B5EF4-FFF2-40B4-BE49-F238E27FC236}">
                <a16:creationId xmlns:a16="http://schemas.microsoft.com/office/drawing/2014/main" id="{835B8D6A-9B1B-58AA-DB35-578556E5CD9C}"/>
              </a:ext>
            </a:extLst>
          </p:cNvPr>
          <p:cNvSpPr/>
          <p:nvPr/>
        </p:nvSpPr>
        <p:spPr>
          <a:xfrm>
            <a:off x="0" y="4937760"/>
            <a:ext cx="9144000" cy="164616"/>
          </a:xfrm>
          <a:prstGeom prst="rect">
            <a:avLst/>
          </a:prstGeom>
          <a:solidFill>
            <a:srgbClr val="C3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ZoneTexte 6">
            <a:extLst>
              <a:ext uri="{FF2B5EF4-FFF2-40B4-BE49-F238E27FC236}">
                <a16:creationId xmlns:a16="http://schemas.microsoft.com/office/drawing/2014/main" id="{3FF1C8B0-1308-8EA2-04AE-3627B689BF13}"/>
              </a:ext>
            </a:extLst>
          </p:cNvPr>
          <p:cNvSpPr txBox="1"/>
          <p:nvPr/>
        </p:nvSpPr>
        <p:spPr>
          <a:xfrm>
            <a:off x="0" y="622240"/>
            <a:ext cx="4029307" cy="338554"/>
          </a:xfrm>
          <a:prstGeom prst="rect">
            <a:avLst/>
          </a:prstGeom>
          <a:noFill/>
        </p:spPr>
        <p:txBody>
          <a:bodyPr wrap="square" rtlCol="0">
            <a:spAutoFit/>
          </a:bodyPr>
          <a:lstStyle/>
          <a:p>
            <a:pPr algn="ctr"/>
            <a:r>
              <a:rPr lang="fr-FR" sz="1600" dirty="0">
                <a:solidFill>
                  <a:srgbClr val="002060"/>
                </a:solidFill>
                <a:latin typeface="Times New Roman" panose="02020603050405020304" pitchFamily="18" charset="0"/>
                <a:cs typeface="Times New Roman" panose="02020603050405020304" pitchFamily="18" charset="0"/>
              </a:rPr>
              <a:t>Analyse sur 10 produits (2592 avis)</a:t>
            </a:r>
          </a:p>
        </p:txBody>
      </p:sp>
      <p:pic>
        <p:nvPicPr>
          <p:cNvPr id="10" name="Image 9">
            <a:extLst>
              <a:ext uri="{FF2B5EF4-FFF2-40B4-BE49-F238E27FC236}">
                <a16:creationId xmlns:a16="http://schemas.microsoft.com/office/drawing/2014/main" id="{F38095A0-BDBD-4427-D8BD-3AC0C48EF70A}"/>
              </a:ext>
            </a:extLst>
          </p:cNvPr>
          <p:cNvPicPr>
            <a:picLocks noChangeAspect="1"/>
          </p:cNvPicPr>
          <p:nvPr/>
        </p:nvPicPr>
        <p:blipFill>
          <a:blip r:embed="rId4"/>
          <a:stretch>
            <a:fillRect/>
          </a:stretch>
        </p:blipFill>
        <p:spPr>
          <a:xfrm>
            <a:off x="79132" y="1109342"/>
            <a:ext cx="2344400" cy="1602077"/>
          </a:xfrm>
          <a:prstGeom prst="rect">
            <a:avLst/>
          </a:prstGeom>
        </p:spPr>
      </p:pic>
      <p:pic>
        <p:nvPicPr>
          <p:cNvPr id="15" name="Image 14">
            <a:extLst>
              <a:ext uri="{FF2B5EF4-FFF2-40B4-BE49-F238E27FC236}">
                <a16:creationId xmlns:a16="http://schemas.microsoft.com/office/drawing/2014/main" id="{88034E32-A67E-C08D-A394-DFE7351216E1}"/>
              </a:ext>
            </a:extLst>
          </p:cNvPr>
          <p:cNvPicPr>
            <a:picLocks noChangeAspect="1"/>
          </p:cNvPicPr>
          <p:nvPr/>
        </p:nvPicPr>
        <p:blipFill>
          <a:blip r:embed="rId5"/>
          <a:stretch>
            <a:fillRect/>
          </a:stretch>
        </p:blipFill>
        <p:spPr>
          <a:xfrm>
            <a:off x="3061535" y="2938454"/>
            <a:ext cx="2489870" cy="1552823"/>
          </a:xfrm>
          <a:prstGeom prst="rect">
            <a:avLst/>
          </a:prstGeom>
        </p:spPr>
      </p:pic>
      <p:pic>
        <p:nvPicPr>
          <p:cNvPr id="19" name="Image 18">
            <a:extLst>
              <a:ext uri="{FF2B5EF4-FFF2-40B4-BE49-F238E27FC236}">
                <a16:creationId xmlns:a16="http://schemas.microsoft.com/office/drawing/2014/main" id="{0501C10D-C97D-C403-8353-3EFC40BFA12D}"/>
              </a:ext>
            </a:extLst>
          </p:cNvPr>
          <p:cNvPicPr>
            <a:picLocks noChangeAspect="1"/>
          </p:cNvPicPr>
          <p:nvPr/>
        </p:nvPicPr>
        <p:blipFill>
          <a:blip r:embed="rId6"/>
          <a:stretch>
            <a:fillRect/>
          </a:stretch>
        </p:blipFill>
        <p:spPr>
          <a:xfrm>
            <a:off x="6007900" y="575170"/>
            <a:ext cx="1575306" cy="2090861"/>
          </a:xfrm>
          <a:prstGeom prst="rect">
            <a:avLst/>
          </a:prstGeom>
        </p:spPr>
      </p:pic>
      <p:pic>
        <p:nvPicPr>
          <p:cNvPr id="21" name="Image 20">
            <a:extLst>
              <a:ext uri="{FF2B5EF4-FFF2-40B4-BE49-F238E27FC236}">
                <a16:creationId xmlns:a16="http://schemas.microsoft.com/office/drawing/2014/main" id="{DA9B0BAC-F1B8-20A2-4712-32E3FD6AA665}"/>
              </a:ext>
            </a:extLst>
          </p:cNvPr>
          <p:cNvPicPr>
            <a:picLocks noChangeAspect="1"/>
          </p:cNvPicPr>
          <p:nvPr/>
        </p:nvPicPr>
        <p:blipFill>
          <a:blip r:embed="rId7"/>
          <a:stretch>
            <a:fillRect/>
          </a:stretch>
        </p:blipFill>
        <p:spPr>
          <a:xfrm>
            <a:off x="2974142" y="1212867"/>
            <a:ext cx="2424958" cy="1541257"/>
          </a:xfrm>
          <a:prstGeom prst="rect">
            <a:avLst/>
          </a:prstGeom>
        </p:spPr>
      </p:pic>
      <p:pic>
        <p:nvPicPr>
          <p:cNvPr id="23" name="Image 22">
            <a:extLst>
              <a:ext uri="{FF2B5EF4-FFF2-40B4-BE49-F238E27FC236}">
                <a16:creationId xmlns:a16="http://schemas.microsoft.com/office/drawing/2014/main" id="{4381199B-7E71-C29E-9429-ADC5C4426486}"/>
              </a:ext>
            </a:extLst>
          </p:cNvPr>
          <p:cNvPicPr>
            <a:picLocks noChangeAspect="1"/>
          </p:cNvPicPr>
          <p:nvPr/>
        </p:nvPicPr>
        <p:blipFill>
          <a:blip r:embed="rId8"/>
          <a:stretch>
            <a:fillRect/>
          </a:stretch>
        </p:blipFill>
        <p:spPr>
          <a:xfrm>
            <a:off x="227445" y="3082362"/>
            <a:ext cx="2651093" cy="1603838"/>
          </a:xfrm>
          <a:prstGeom prst="rect">
            <a:avLst/>
          </a:prstGeom>
        </p:spPr>
      </p:pic>
      <p:cxnSp>
        <p:nvCxnSpPr>
          <p:cNvPr id="4" name="Connecteur droit 3">
            <a:extLst>
              <a:ext uri="{FF2B5EF4-FFF2-40B4-BE49-F238E27FC236}">
                <a16:creationId xmlns:a16="http://schemas.microsoft.com/office/drawing/2014/main" id="{CEF98850-43D6-94D8-38E7-6F8D070D97A2}"/>
              </a:ext>
            </a:extLst>
          </p:cNvPr>
          <p:cNvCxnSpPr/>
          <p:nvPr/>
        </p:nvCxnSpPr>
        <p:spPr>
          <a:xfrm>
            <a:off x="2795679" y="1010491"/>
            <a:ext cx="0" cy="3672468"/>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Connecteur droit 5">
            <a:extLst>
              <a:ext uri="{FF2B5EF4-FFF2-40B4-BE49-F238E27FC236}">
                <a16:creationId xmlns:a16="http://schemas.microsoft.com/office/drawing/2014/main" id="{E561C22D-AE8A-DB68-2971-67A4AAD72D83}"/>
              </a:ext>
            </a:extLst>
          </p:cNvPr>
          <p:cNvCxnSpPr>
            <a:cxnSpLocks/>
          </p:cNvCxnSpPr>
          <p:nvPr/>
        </p:nvCxnSpPr>
        <p:spPr>
          <a:xfrm>
            <a:off x="79132" y="2864615"/>
            <a:ext cx="8212461" cy="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Image 7">
            <a:extLst>
              <a:ext uri="{FF2B5EF4-FFF2-40B4-BE49-F238E27FC236}">
                <a16:creationId xmlns:a16="http://schemas.microsoft.com/office/drawing/2014/main" id="{FBFF8D56-873C-1F82-380A-A69855BC2861}"/>
              </a:ext>
            </a:extLst>
          </p:cNvPr>
          <p:cNvPicPr>
            <a:picLocks noChangeAspect="1"/>
          </p:cNvPicPr>
          <p:nvPr/>
        </p:nvPicPr>
        <p:blipFill>
          <a:blip r:embed="rId9"/>
          <a:stretch>
            <a:fillRect/>
          </a:stretch>
        </p:blipFill>
        <p:spPr>
          <a:xfrm>
            <a:off x="5797089" y="2938454"/>
            <a:ext cx="2771504" cy="1743626"/>
          </a:xfrm>
          <a:prstGeom prst="rect">
            <a:avLst/>
          </a:prstGeom>
        </p:spPr>
      </p:pic>
      <p:cxnSp>
        <p:nvCxnSpPr>
          <p:cNvPr id="9" name="Connecteur droit 8">
            <a:extLst>
              <a:ext uri="{FF2B5EF4-FFF2-40B4-BE49-F238E27FC236}">
                <a16:creationId xmlns:a16="http://schemas.microsoft.com/office/drawing/2014/main" id="{B470296B-F153-2CDD-2168-4D833070475C}"/>
              </a:ext>
            </a:extLst>
          </p:cNvPr>
          <p:cNvCxnSpPr/>
          <p:nvPr/>
        </p:nvCxnSpPr>
        <p:spPr>
          <a:xfrm>
            <a:off x="5644784" y="982836"/>
            <a:ext cx="0" cy="36724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77644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7">
          <a:extLst>
            <a:ext uri="{FF2B5EF4-FFF2-40B4-BE49-F238E27FC236}">
              <a16:creationId xmlns:a16="http://schemas.microsoft.com/office/drawing/2014/main" id="{D18941D7-645A-1BDA-8DAC-D26740422164}"/>
            </a:ext>
          </a:extLst>
        </p:cNvPr>
        <p:cNvGrpSpPr/>
        <p:nvPr/>
      </p:nvGrpSpPr>
      <p:grpSpPr>
        <a:xfrm>
          <a:off x="0" y="0"/>
          <a:ext cx="0" cy="0"/>
          <a:chOff x="0" y="0"/>
          <a:chExt cx="0" cy="0"/>
        </a:xfrm>
      </p:grpSpPr>
      <p:sp>
        <p:nvSpPr>
          <p:cNvPr id="2" name="Google Shape;76;p15">
            <a:extLst>
              <a:ext uri="{FF2B5EF4-FFF2-40B4-BE49-F238E27FC236}">
                <a16:creationId xmlns:a16="http://schemas.microsoft.com/office/drawing/2014/main" id="{54E957D4-F397-8867-E93B-282514C203D1}"/>
              </a:ext>
            </a:extLst>
          </p:cNvPr>
          <p:cNvSpPr/>
          <p:nvPr/>
        </p:nvSpPr>
        <p:spPr>
          <a:xfrm>
            <a:off x="870310" y="464944"/>
            <a:ext cx="1289082" cy="45719"/>
          </a:xfrm>
          <a:prstGeom prst="rect">
            <a:avLst/>
          </a:prstGeom>
          <a:solidFill>
            <a:srgbClr val="C3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a:extLst>
              <a:ext uri="{FF2B5EF4-FFF2-40B4-BE49-F238E27FC236}">
                <a16:creationId xmlns:a16="http://schemas.microsoft.com/office/drawing/2014/main" id="{9BF712EA-F053-9B6F-2751-E58A8E47BACB}"/>
              </a:ext>
            </a:extLst>
          </p:cNvPr>
          <p:cNvSpPr txBox="1">
            <a:spLocks noGrp="1"/>
          </p:cNvSpPr>
          <p:nvPr>
            <p:ph type="ctrTitle" idx="4294967295"/>
          </p:nvPr>
        </p:nvSpPr>
        <p:spPr>
          <a:xfrm>
            <a:off x="802028" y="25974"/>
            <a:ext cx="5315100" cy="53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2500" dirty="0">
                <a:solidFill>
                  <a:srgbClr val="002060"/>
                </a:solidFill>
                <a:latin typeface="Times New Roman" panose="02020603050405020304" pitchFamily="18" charset="0"/>
                <a:ea typeface="Inter SemiBold"/>
                <a:cs typeface="Times New Roman" panose="02020603050405020304" pitchFamily="18" charset="0"/>
                <a:sym typeface="Inter SemiBold"/>
              </a:rPr>
              <a:t>Prototype</a:t>
            </a:r>
            <a:endParaRPr sz="2500" dirty="0">
              <a:solidFill>
                <a:srgbClr val="002060"/>
              </a:solidFill>
              <a:latin typeface="Times New Roman" panose="02020603050405020304" pitchFamily="18" charset="0"/>
              <a:ea typeface="Inter SemiBold"/>
              <a:cs typeface="Times New Roman" panose="02020603050405020304" pitchFamily="18" charset="0"/>
              <a:sym typeface="Inter SemiBold"/>
            </a:endParaRPr>
          </a:p>
        </p:txBody>
      </p:sp>
      <p:pic>
        <p:nvPicPr>
          <p:cNvPr id="75" name="Google Shape;75;p15">
            <a:extLst>
              <a:ext uri="{FF2B5EF4-FFF2-40B4-BE49-F238E27FC236}">
                <a16:creationId xmlns:a16="http://schemas.microsoft.com/office/drawing/2014/main" id="{45CF12C5-F0F7-6AFB-3191-4052CB8BF8AB}"/>
              </a:ext>
            </a:extLst>
          </p:cNvPr>
          <p:cNvPicPr preferRelativeResize="0"/>
          <p:nvPr/>
        </p:nvPicPr>
        <p:blipFill>
          <a:blip r:embed="rId3">
            <a:alphaModFix/>
          </a:blip>
          <a:stretch>
            <a:fillRect/>
          </a:stretch>
        </p:blipFill>
        <p:spPr>
          <a:xfrm>
            <a:off x="95585" y="124760"/>
            <a:ext cx="576900" cy="385904"/>
          </a:xfrm>
          <a:prstGeom prst="rect">
            <a:avLst/>
          </a:prstGeom>
          <a:noFill/>
          <a:ln>
            <a:noFill/>
          </a:ln>
        </p:spPr>
      </p:pic>
      <p:sp>
        <p:nvSpPr>
          <p:cNvPr id="76" name="Google Shape;76;p15">
            <a:extLst>
              <a:ext uri="{FF2B5EF4-FFF2-40B4-BE49-F238E27FC236}">
                <a16:creationId xmlns:a16="http://schemas.microsoft.com/office/drawing/2014/main" id="{FD687EAA-BCDE-9B17-D56B-E6E4BAADF8A9}"/>
              </a:ext>
            </a:extLst>
          </p:cNvPr>
          <p:cNvSpPr/>
          <p:nvPr/>
        </p:nvSpPr>
        <p:spPr>
          <a:xfrm>
            <a:off x="0" y="4937760"/>
            <a:ext cx="9144000" cy="164616"/>
          </a:xfrm>
          <a:prstGeom prst="rect">
            <a:avLst/>
          </a:prstGeom>
          <a:solidFill>
            <a:srgbClr val="C3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ZoneTexte 12">
            <a:extLst>
              <a:ext uri="{FF2B5EF4-FFF2-40B4-BE49-F238E27FC236}">
                <a16:creationId xmlns:a16="http://schemas.microsoft.com/office/drawing/2014/main" id="{B4D3FD2D-CB03-D720-8658-74B7BC23EAC5}"/>
              </a:ext>
            </a:extLst>
          </p:cNvPr>
          <p:cNvSpPr txBox="1"/>
          <p:nvPr/>
        </p:nvSpPr>
        <p:spPr>
          <a:xfrm>
            <a:off x="1258163" y="1723830"/>
            <a:ext cx="7442704" cy="276999"/>
          </a:xfrm>
          <a:prstGeom prst="rect">
            <a:avLst/>
          </a:prstGeom>
          <a:noFill/>
        </p:spPr>
        <p:txBody>
          <a:bodyPr wrap="square" rtlCol="0">
            <a:spAutoFit/>
          </a:bodyPr>
          <a:lstStyle/>
          <a:p>
            <a:pPr lvl="1"/>
            <a:r>
              <a:rPr lang="fr-FR" sz="1200" dirty="0">
                <a:solidFill>
                  <a:srgbClr val="002060"/>
                </a:solidFill>
                <a:latin typeface="Times New Roman" panose="02020603050405020304" pitchFamily="18" charset="0"/>
                <a:cs typeface="Times New Roman" panose="02020603050405020304" pitchFamily="18" charset="0"/>
              </a:rPr>
              <a:t>Présence d’image : 31% des avis contiennent des images (indicateur d’engagement).</a:t>
            </a:r>
          </a:p>
        </p:txBody>
      </p:sp>
      <p:sp>
        <p:nvSpPr>
          <p:cNvPr id="3" name="ZoneTexte 2">
            <a:extLst>
              <a:ext uri="{FF2B5EF4-FFF2-40B4-BE49-F238E27FC236}">
                <a16:creationId xmlns:a16="http://schemas.microsoft.com/office/drawing/2014/main" id="{81047D93-EA59-8E27-99AB-25C7F4AB83F8}"/>
              </a:ext>
            </a:extLst>
          </p:cNvPr>
          <p:cNvSpPr txBox="1"/>
          <p:nvPr/>
        </p:nvSpPr>
        <p:spPr>
          <a:xfrm>
            <a:off x="139485" y="486374"/>
            <a:ext cx="4432515" cy="307777"/>
          </a:xfrm>
          <a:prstGeom prst="rect">
            <a:avLst/>
          </a:prstGeom>
          <a:noFill/>
        </p:spPr>
        <p:txBody>
          <a:bodyPr wrap="square" rtlCol="0">
            <a:spAutoFit/>
          </a:bodyPr>
          <a:lstStyle/>
          <a:p>
            <a:pPr lvl="2"/>
            <a:r>
              <a:rPr lang="fr-FR" b="1" dirty="0">
                <a:solidFill>
                  <a:srgbClr val="002060"/>
                </a:solidFill>
                <a:latin typeface="Times New Roman" panose="02020603050405020304" pitchFamily="18" charset="0"/>
                <a:cs typeface="Times New Roman" panose="02020603050405020304" pitchFamily="18" charset="0"/>
              </a:rPr>
              <a:t>Justificatif de pondération</a:t>
            </a:r>
          </a:p>
        </p:txBody>
      </p:sp>
      <p:sp>
        <p:nvSpPr>
          <p:cNvPr id="8" name="Rectangle : coins arrondis 7">
            <a:extLst>
              <a:ext uri="{FF2B5EF4-FFF2-40B4-BE49-F238E27FC236}">
                <a16:creationId xmlns:a16="http://schemas.microsoft.com/office/drawing/2014/main" id="{004991A4-9DA1-990F-7DD4-12DD88094666}"/>
              </a:ext>
            </a:extLst>
          </p:cNvPr>
          <p:cNvSpPr/>
          <p:nvPr/>
        </p:nvSpPr>
        <p:spPr>
          <a:xfrm>
            <a:off x="698429" y="826955"/>
            <a:ext cx="552043" cy="30321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fr-FR" sz="1200" dirty="0">
                <a:latin typeface="Times New Roman" panose="02020603050405020304" pitchFamily="18" charset="0"/>
                <a:cs typeface="Times New Roman" panose="02020603050405020304" pitchFamily="18" charset="0"/>
              </a:rPr>
              <a:t>30 %</a:t>
            </a:r>
          </a:p>
        </p:txBody>
      </p:sp>
      <p:sp>
        <p:nvSpPr>
          <p:cNvPr id="9" name="ZoneTexte 8">
            <a:extLst>
              <a:ext uri="{FF2B5EF4-FFF2-40B4-BE49-F238E27FC236}">
                <a16:creationId xmlns:a16="http://schemas.microsoft.com/office/drawing/2014/main" id="{311845A6-2276-592A-D324-86A50A84298D}"/>
              </a:ext>
            </a:extLst>
          </p:cNvPr>
          <p:cNvSpPr txBox="1"/>
          <p:nvPr/>
        </p:nvSpPr>
        <p:spPr>
          <a:xfrm>
            <a:off x="1261038" y="848785"/>
            <a:ext cx="7882962" cy="276999"/>
          </a:xfrm>
          <a:prstGeom prst="rect">
            <a:avLst/>
          </a:prstGeom>
          <a:noFill/>
        </p:spPr>
        <p:txBody>
          <a:bodyPr wrap="square" rtlCol="0">
            <a:spAutoFit/>
          </a:bodyPr>
          <a:lstStyle/>
          <a:p>
            <a:pPr lvl="1"/>
            <a:r>
              <a:rPr lang="fr-FR" sz="1200" dirty="0">
                <a:solidFill>
                  <a:srgbClr val="002060"/>
                </a:solidFill>
                <a:latin typeface="Times New Roman" panose="02020603050405020304" pitchFamily="18" charset="0"/>
                <a:cs typeface="Times New Roman" panose="02020603050405020304" pitchFamily="18" charset="0"/>
              </a:rPr>
              <a:t>Longueur de texte : plus l’avis est long, plus il y a de détail.</a:t>
            </a:r>
          </a:p>
        </p:txBody>
      </p:sp>
      <p:sp>
        <p:nvSpPr>
          <p:cNvPr id="20" name="ZoneTexte 19">
            <a:extLst>
              <a:ext uri="{FF2B5EF4-FFF2-40B4-BE49-F238E27FC236}">
                <a16:creationId xmlns:a16="http://schemas.microsoft.com/office/drawing/2014/main" id="{753C8931-9699-AD4F-D95F-717F850CEF2B}"/>
              </a:ext>
            </a:extLst>
          </p:cNvPr>
          <p:cNvSpPr txBox="1"/>
          <p:nvPr/>
        </p:nvSpPr>
        <p:spPr>
          <a:xfrm>
            <a:off x="1250471" y="1272782"/>
            <a:ext cx="7882962" cy="276999"/>
          </a:xfrm>
          <a:prstGeom prst="rect">
            <a:avLst/>
          </a:prstGeom>
          <a:noFill/>
        </p:spPr>
        <p:txBody>
          <a:bodyPr wrap="square" rtlCol="0">
            <a:spAutoFit/>
          </a:bodyPr>
          <a:lstStyle/>
          <a:p>
            <a:pPr lvl="1"/>
            <a:r>
              <a:rPr lang="fr-FR" sz="1200" dirty="0">
                <a:solidFill>
                  <a:srgbClr val="002060"/>
                </a:solidFill>
                <a:latin typeface="Times New Roman" panose="02020603050405020304" pitchFamily="18" charset="0"/>
                <a:cs typeface="Times New Roman" panose="02020603050405020304" pitchFamily="18" charset="0"/>
              </a:rPr>
              <a:t>Sentiment (VADER) : analyse de sentiments pour détecter la satisfaction ou l’insatisfaction des clients.</a:t>
            </a:r>
          </a:p>
        </p:txBody>
      </p:sp>
      <p:sp>
        <p:nvSpPr>
          <p:cNvPr id="21" name="ZoneTexte 20">
            <a:extLst>
              <a:ext uri="{FF2B5EF4-FFF2-40B4-BE49-F238E27FC236}">
                <a16:creationId xmlns:a16="http://schemas.microsoft.com/office/drawing/2014/main" id="{0F0F110C-063E-27ED-F5A4-9A70DB736FA5}"/>
              </a:ext>
            </a:extLst>
          </p:cNvPr>
          <p:cNvSpPr txBox="1"/>
          <p:nvPr/>
        </p:nvSpPr>
        <p:spPr>
          <a:xfrm>
            <a:off x="1250471" y="2606842"/>
            <a:ext cx="4503630" cy="276999"/>
          </a:xfrm>
          <a:prstGeom prst="rect">
            <a:avLst/>
          </a:prstGeom>
          <a:noFill/>
        </p:spPr>
        <p:txBody>
          <a:bodyPr wrap="square" rtlCol="0">
            <a:spAutoFit/>
          </a:bodyPr>
          <a:lstStyle/>
          <a:p>
            <a:pPr lvl="1"/>
            <a:r>
              <a:rPr lang="fr-FR" sz="1200" dirty="0">
                <a:solidFill>
                  <a:srgbClr val="002060"/>
                </a:solidFill>
                <a:latin typeface="Times New Roman" panose="02020603050405020304" pitchFamily="18" charset="0"/>
                <a:cs typeface="Times New Roman" panose="02020603050405020304" pitchFamily="18" charset="0"/>
              </a:rPr>
              <a:t>Achat vérifié : tous les avis sont vérifiés</a:t>
            </a:r>
          </a:p>
        </p:txBody>
      </p:sp>
      <p:sp>
        <p:nvSpPr>
          <p:cNvPr id="23" name="ZoneTexte 22">
            <a:extLst>
              <a:ext uri="{FF2B5EF4-FFF2-40B4-BE49-F238E27FC236}">
                <a16:creationId xmlns:a16="http://schemas.microsoft.com/office/drawing/2014/main" id="{1BDF7930-D959-9CA0-6730-8AC2D0A5B47B}"/>
              </a:ext>
            </a:extLst>
          </p:cNvPr>
          <p:cNvSpPr txBox="1"/>
          <p:nvPr/>
        </p:nvSpPr>
        <p:spPr>
          <a:xfrm>
            <a:off x="1250471" y="2174224"/>
            <a:ext cx="7034741" cy="276999"/>
          </a:xfrm>
          <a:prstGeom prst="rect">
            <a:avLst/>
          </a:prstGeom>
          <a:noFill/>
        </p:spPr>
        <p:txBody>
          <a:bodyPr wrap="square" rtlCol="0">
            <a:spAutoFit/>
          </a:bodyPr>
          <a:lstStyle/>
          <a:p>
            <a:pPr lvl="1"/>
            <a:r>
              <a:rPr lang="fr-FR" sz="1200" dirty="0">
                <a:solidFill>
                  <a:srgbClr val="002060"/>
                </a:solidFill>
                <a:latin typeface="Times New Roman" panose="02020603050405020304" pitchFamily="18" charset="0"/>
                <a:cs typeface="Times New Roman" panose="02020603050405020304" pitchFamily="18" charset="0"/>
              </a:rPr>
              <a:t>Note extrême : les avis très positifs ou très négatifs apportent souvent plus d’information.</a:t>
            </a:r>
          </a:p>
        </p:txBody>
      </p:sp>
      <p:sp>
        <p:nvSpPr>
          <p:cNvPr id="4" name="Rectangle : coins arrondis 3">
            <a:extLst>
              <a:ext uri="{FF2B5EF4-FFF2-40B4-BE49-F238E27FC236}">
                <a16:creationId xmlns:a16="http://schemas.microsoft.com/office/drawing/2014/main" id="{47AB6FF8-8BA0-A9B1-211F-FF832D0495E5}"/>
              </a:ext>
            </a:extLst>
          </p:cNvPr>
          <p:cNvSpPr/>
          <p:nvPr/>
        </p:nvSpPr>
        <p:spPr>
          <a:xfrm>
            <a:off x="706121" y="1261640"/>
            <a:ext cx="552043" cy="30321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fr-FR" sz="1200" dirty="0">
                <a:latin typeface="Times New Roman" panose="02020603050405020304" pitchFamily="18" charset="0"/>
                <a:cs typeface="Times New Roman" panose="02020603050405020304" pitchFamily="18" charset="0"/>
              </a:rPr>
              <a:t>25 %</a:t>
            </a:r>
          </a:p>
        </p:txBody>
      </p:sp>
      <p:sp>
        <p:nvSpPr>
          <p:cNvPr id="5" name="Rectangle : coins arrondis 4">
            <a:extLst>
              <a:ext uri="{FF2B5EF4-FFF2-40B4-BE49-F238E27FC236}">
                <a16:creationId xmlns:a16="http://schemas.microsoft.com/office/drawing/2014/main" id="{9C139336-CE10-AF51-E37D-FB2463AC544F}"/>
              </a:ext>
            </a:extLst>
          </p:cNvPr>
          <p:cNvSpPr/>
          <p:nvPr/>
        </p:nvSpPr>
        <p:spPr>
          <a:xfrm>
            <a:off x="706121" y="1709749"/>
            <a:ext cx="552043" cy="30321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fr-FR" sz="1200" dirty="0">
                <a:latin typeface="Times New Roman" panose="02020603050405020304" pitchFamily="18" charset="0"/>
                <a:cs typeface="Times New Roman" panose="02020603050405020304" pitchFamily="18" charset="0"/>
              </a:rPr>
              <a:t>20 %</a:t>
            </a:r>
          </a:p>
        </p:txBody>
      </p:sp>
      <p:sp>
        <p:nvSpPr>
          <p:cNvPr id="7" name="Rectangle : coins arrondis 6">
            <a:extLst>
              <a:ext uri="{FF2B5EF4-FFF2-40B4-BE49-F238E27FC236}">
                <a16:creationId xmlns:a16="http://schemas.microsoft.com/office/drawing/2014/main" id="{08172A52-27A2-2424-BD15-D2F260B76FA1}"/>
              </a:ext>
            </a:extLst>
          </p:cNvPr>
          <p:cNvSpPr/>
          <p:nvPr/>
        </p:nvSpPr>
        <p:spPr>
          <a:xfrm>
            <a:off x="706121" y="2155576"/>
            <a:ext cx="552043" cy="30321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fr-FR" sz="1200" dirty="0">
                <a:latin typeface="Times New Roman" panose="02020603050405020304" pitchFamily="18" charset="0"/>
                <a:cs typeface="Times New Roman" panose="02020603050405020304" pitchFamily="18" charset="0"/>
              </a:rPr>
              <a:t>15 %</a:t>
            </a:r>
          </a:p>
        </p:txBody>
      </p:sp>
      <p:sp>
        <p:nvSpPr>
          <p:cNvPr id="15" name="Rectangle : coins arrondis 14">
            <a:extLst>
              <a:ext uri="{FF2B5EF4-FFF2-40B4-BE49-F238E27FC236}">
                <a16:creationId xmlns:a16="http://schemas.microsoft.com/office/drawing/2014/main" id="{84316AB1-84A5-2994-55BB-EB6DFEBE5607}"/>
              </a:ext>
            </a:extLst>
          </p:cNvPr>
          <p:cNvSpPr/>
          <p:nvPr/>
        </p:nvSpPr>
        <p:spPr>
          <a:xfrm>
            <a:off x="698428" y="2602322"/>
            <a:ext cx="552043" cy="30321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fr-FR" sz="1200" dirty="0">
                <a:latin typeface="Times New Roman" panose="02020603050405020304" pitchFamily="18" charset="0"/>
                <a:cs typeface="Times New Roman" panose="02020603050405020304" pitchFamily="18" charset="0"/>
              </a:rPr>
              <a:t>10 %</a:t>
            </a:r>
          </a:p>
        </p:txBody>
      </p:sp>
      <p:sp>
        <p:nvSpPr>
          <p:cNvPr id="16" name="ZoneTexte 15">
            <a:extLst>
              <a:ext uri="{FF2B5EF4-FFF2-40B4-BE49-F238E27FC236}">
                <a16:creationId xmlns:a16="http://schemas.microsoft.com/office/drawing/2014/main" id="{30A74B51-BD6D-C66F-2F82-15D506D7826E}"/>
              </a:ext>
            </a:extLst>
          </p:cNvPr>
          <p:cNvSpPr txBox="1"/>
          <p:nvPr/>
        </p:nvSpPr>
        <p:spPr>
          <a:xfrm>
            <a:off x="139484" y="2999417"/>
            <a:ext cx="4432515" cy="307777"/>
          </a:xfrm>
          <a:prstGeom prst="rect">
            <a:avLst/>
          </a:prstGeom>
          <a:noFill/>
        </p:spPr>
        <p:txBody>
          <a:bodyPr wrap="square" rtlCol="0">
            <a:spAutoFit/>
          </a:bodyPr>
          <a:lstStyle/>
          <a:p>
            <a:pPr lvl="2"/>
            <a:r>
              <a:rPr lang="fr-FR" b="1" dirty="0">
                <a:solidFill>
                  <a:srgbClr val="002060"/>
                </a:solidFill>
                <a:latin typeface="Times New Roman" panose="02020603050405020304" pitchFamily="18" charset="0"/>
                <a:cs typeface="Times New Roman" panose="02020603050405020304" pitchFamily="18" charset="0"/>
              </a:rPr>
              <a:t>Sélection de seuil</a:t>
            </a:r>
          </a:p>
        </p:txBody>
      </p:sp>
      <p:pic>
        <p:nvPicPr>
          <p:cNvPr id="26" name="Image 25">
            <a:extLst>
              <a:ext uri="{FF2B5EF4-FFF2-40B4-BE49-F238E27FC236}">
                <a16:creationId xmlns:a16="http://schemas.microsoft.com/office/drawing/2014/main" id="{B1D4B898-8FE4-8178-0AEA-76C41A032752}"/>
              </a:ext>
            </a:extLst>
          </p:cNvPr>
          <p:cNvPicPr>
            <a:picLocks noChangeAspect="1"/>
          </p:cNvPicPr>
          <p:nvPr/>
        </p:nvPicPr>
        <p:blipFill>
          <a:blip r:embed="rId4"/>
          <a:stretch>
            <a:fillRect/>
          </a:stretch>
        </p:blipFill>
        <p:spPr>
          <a:xfrm>
            <a:off x="2776574" y="2871733"/>
            <a:ext cx="3159652" cy="2230643"/>
          </a:xfrm>
          <a:prstGeom prst="rect">
            <a:avLst/>
          </a:prstGeom>
        </p:spPr>
      </p:pic>
    </p:spTree>
    <p:extLst>
      <p:ext uri="{BB962C8B-B14F-4D97-AF65-F5344CB8AC3E}">
        <p14:creationId xmlns:p14="http://schemas.microsoft.com/office/powerpoint/2010/main" val="42817518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7">
          <a:extLst>
            <a:ext uri="{FF2B5EF4-FFF2-40B4-BE49-F238E27FC236}">
              <a16:creationId xmlns:a16="http://schemas.microsoft.com/office/drawing/2014/main" id="{9E1696AA-F85E-841E-9CB9-5CBDF01E9BAE}"/>
            </a:ext>
          </a:extLst>
        </p:cNvPr>
        <p:cNvGrpSpPr/>
        <p:nvPr/>
      </p:nvGrpSpPr>
      <p:grpSpPr>
        <a:xfrm>
          <a:off x="0" y="0"/>
          <a:ext cx="0" cy="0"/>
          <a:chOff x="0" y="0"/>
          <a:chExt cx="0" cy="0"/>
        </a:xfrm>
      </p:grpSpPr>
      <p:sp>
        <p:nvSpPr>
          <p:cNvPr id="2" name="Google Shape;76;p15">
            <a:extLst>
              <a:ext uri="{FF2B5EF4-FFF2-40B4-BE49-F238E27FC236}">
                <a16:creationId xmlns:a16="http://schemas.microsoft.com/office/drawing/2014/main" id="{5DA04AA2-2B1C-271E-650F-FF326D19A94C}"/>
              </a:ext>
            </a:extLst>
          </p:cNvPr>
          <p:cNvSpPr/>
          <p:nvPr/>
        </p:nvSpPr>
        <p:spPr>
          <a:xfrm>
            <a:off x="870309" y="464944"/>
            <a:ext cx="1553223" cy="45719"/>
          </a:xfrm>
          <a:prstGeom prst="rect">
            <a:avLst/>
          </a:prstGeom>
          <a:solidFill>
            <a:srgbClr val="C3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a:extLst>
              <a:ext uri="{FF2B5EF4-FFF2-40B4-BE49-F238E27FC236}">
                <a16:creationId xmlns:a16="http://schemas.microsoft.com/office/drawing/2014/main" id="{40022E1C-48B6-246F-E13B-D1DA77724BD6}"/>
              </a:ext>
            </a:extLst>
          </p:cNvPr>
          <p:cNvSpPr txBox="1">
            <a:spLocks noGrp="1"/>
          </p:cNvSpPr>
          <p:nvPr>
            <p:ph type="ctrTitle" idx="4294967295"/>
          </p:nvPr>
        </p:nvSpPr>
        <p:spPr>
          <a:xfrm>
            <a:off x="802028" y="25974"/>
            <a:ext cx="5315100" cy="53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dirty="0">
                <a:solidFill>
                  <a:srgbClr val="002060"/>
                </a:solidFill>
                <a:latin typeface="Times New Roman" panose="02020603050405020304" pitchFamily="18" charset="0"/>
                <a:ea typeface="Inter SemiBold"/>
                <a:cs typeface="Times New Roman" panose="02020603050405020304" pitchFamily="18" charset="0"/>
                <a:sym typeface="Inter SemiBold"/>
              </a:rPr>
              <a:t>Prototype</a:t>
            </a:r>
            <a:endParaRPr dirty="0">
              <a:solidFill>
                <a:srgbClr val="002060"/>
              </a:solidFill>
              <a:latin typeface="Times New Roman" panose="02020603050405020304" pitchFamily="18" charset="0"/>
              <a:ea typeface="Inter SemiBold"/>
              <a:cs typeface="Times New Roman" panose="02020603050405020304" pitchFamily="18" charset="0"/>
              <a:sym typeface="Inter SemiBold"/>
            </a:endParaRPr>
          </a:p>
        </p:txBody>
      </p:sp>
      <p:pic>
        <p:nvPicPr>
          <p:cNvPr id="75" name="Google Shape;75;p15">
            <a:extLst>
              <a:ext uri="{FF2B5EF4-FFF2-40B4-BE49-F238E27FC236}">
                <a16:creationId xmlns:a16="http://schemas.microsoft.com/office/drawing/2014/main" id="{4672E884-BA25-F466-2DF3-70AFB5BDBD5E}"/>
              </a:ext>
            </a:extLst>
          </p:cNvPr>
          <p:cNvPicPr preferRelativeResize="0"/>
          <p:nvPr/>
        </p:nvPicPr>
        <p:blipFill>
          <a:blip r:embed="rId3">
            <a:alphaModFix/>
          </a:blip>
          <a:stretch>
            <a:fillRect/>
          </a:stretch>
        </p:blipFill>
        <p:spPr>
          <a:xfrm>
            <a:off x="95585" y="124760"/>
            <a:ext cx="576900" cy="385904"/>
          </a:xfrm>
          <a:prstGeom prst="rect">
            <a:avLst/>
          </a:prstGeom>
          <a:noFill/>
          <a:ln>
            <a:noFill/>
          </a:ln>
        </p:spPr>
      </p:pic>
      <p:sp>
        <p:nvSpPr>
          <p:cNvPr id="76" name="Google Shape;76;p15">
            <a:extLst>
              <a:ext uri="{FF2B5EF4-FFF2-40B4-BE49-F238E27FC236}">
                <a16:creationId xmlns:a16="http://schemas.microsoft.com/office/drawing/2014/main" id="{F43E9347-03E2-73D2-CF71-7C88D09FB778}"/>
              </a:ext>
            </a:extLst>
          </p:cNvPr>
          <p:cNvSpPr/>
          <p:nvPr/>
        </p:nvSpPr>
        <p:spPr>
          <a:xfrm>
            <a:off x="0" y="4937760"/>
            <a:ext cx="9144000" cy="164616"/>
          </a:xfrm>
          <a:prstGeom prst="rect">
            <a:avLst/>
          </a:prstGeom>
          <a:solidFill>
            <a:srgbClr val="C3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ZoneTexte 2">
            <a:extLst>
              <a:ext uri="{FF2B5EF4-FFF2-40B4-BE49-F238E27FC236}">
                <a16:creationId xmlns:a16="http://schemas.microsoft.com/office/drawing/2014/main" id="{6191CE1E-E97A-4D38-26BC-51B8D92F62CA}"/>
              </a:ext>
            </a:extLst>
          </p:cNvPr>
          <p:cNvSpPr txBox="1"/>
          <p:nvPr/>
        </p:nvSpPr>
        <p:spPr>
          <a:xfrm>
            <a:off x="384035" y="637064"/>
            <a:ext cx="4432515" cy="338554"/>
          </a:xfrm>
          <a:prstGeom prst="rect">
            <a:avLst/>
          </a:prstGeom>
          <a:noFill/>
        </p:spPr>
        <p:txBody>
          <a:bodyPr wrap="square" rtlCol="0">
            <a:spAutoFit/>
          </a:bodyPr>
          <a:lstStyle/>
          <a:p>
            <a:pPr lvl="2"/>
            <a:r>
              <a:rPr lang="fr-FR" sz="1600" b="1" dirty="0">
                <a:solidFill>
                  <a:srgbClr val="002060"/>
                </a:solidFill>
                <a:latin typeface="Times New Roman" panose="02020603050405020304" pitchFamily="18" charset="0"/>
                <a:cs typeface="Times New Roman" panose="02020603050405020304" pitchFamily="18" charset="0"/>
              </a:rPr>
              <a:t>Résultats du prototype</a:t>
            </a:r>
          </a:p>
        </p:txBody>
      </p:sp>
      <p:sp>
        <p:nvSpPr>
          <p:cNvPr id="9" name="ZoneTexte 8">
            <a:extLst>
              <a:ext uri="{FF2B5EF4-FFF2-40B4-BE49-F238E27FC236}">
                <a16:creationId xmlns:a16="http://schemas.microsoft.com/office/drawing/2014/main" id="{74CB1320-4F9E-878D-235D-EC3FEF8064ED}"/>
              </a:ext>
            </a:extLst>
          </p:cNvPr>
          <p:cNvSpPr txBox="1"/>
          <p:nvPr/>
        </p:nvSpPr>
        <p:spPr>
          <a:xfrm>
            <a:off x="2563837" y="2951288"/>
            <a:ext cx="4768947" cy="1815882"/>
          </a:xfrm>
          <a:prstGeom prst="rect">
            <a:avLst/>
          </a:prstGeom>
          <a:noFill/>
        </p:spPr>
        <p:txBody>
          <a:bodyPr wrap="square" rtlCol="0">
            <a:spAutoFit/>
          </a:bodyPr>
          <a:lstStyle/>
          <a:p>
            <a:pPr lvl="1"/>
            <a:r>
              <a:rPr lang="fr-FR" b="1" dirty="0">
                <a:solidFill>
                  <a:srgbClr val="002060"/>
                </a:solidFill>
                <a:latin typeface="Times New Roman" panose="02020603050405020304" pitchFamily="18" charset="0"/>
                <a:cs typeface="Times New Roman" panose="02020603050405020304" pitchFamily="18" charset="0"/>
              </a:rPr>
              <a:t>Limites claires</a:t>
            </a:r>
          </a:p>
          <a:p>
            <a:pPr lvl="1"/>
            <a:endParaRPr lang="fr-FR" dirty="0">
              <a:solidFill>
                <a:srgbClr val="002060"/>
              </a:solidFill>
              <a:latin typeface="Times New Roman" panose="02020603050405020304" pitchFamily="18" charset="0"/>
              <a:cs typeface="Times New Roman" panose="02020603050405020304" pitchFamily="18" charset="0"/>
            </a:endParaRPr>
          </a:p>
          <a:p>
            <a:pPr marL="285750" indent="-285750">
              <a:buClr>
                <a:srgbClr val="002060"/>
              </a:buClr>
              <a:buFont typeface="Arial" panose="020B0604020202020204" pitchFamily="34" charset="0"/>
              <a:buChar char="•"/>
            </a:pPr>
            <a:r>
              <a:rPr lang="fr-FR" dirty="0">
                <a:solidFill>
                  <a:srgbClr val="002060"/>
                </a:solidFill>
                <a:latin typeface="Times New Roman" panose="02020603050405020304" pitchFamily="18" charset="0"/>
                <a:cs typeface="Times New Roman" panose="02020603050405020304" pitchFamily="18" charset="0"/>
              </a:rPr>
              <a:t>Score basé surtout sur la forme et l’émotion</a:t>
            </a:r>
          </a:p>
          <a:p>
            <a:pPr marL="285750" indent="-285750">
              <a:buClr>
                <a:srgbClr val="002060"/>
              </a:buClr>
              <a:buFont typeface="Arial" panose="020B0604020202020204" pitchFamily="34" charset="0"/>
              <a:buChar char="•"/>
            </a:pPr>
            <a:r>
              <a:rPr lang="fr-FR" dirty="0">
                <a:solidFill>
                  <a:srgbClr val="002060"/>
                </a:solidFill>
                <a:latin typeface="Times New Roman" panose="02020603050405020304" pitchFamily="18" charset="0"/>
                <a:cs typeface="Times New Roman" panose="02020603050405020304" pitchFamily="18" charset="0"/>
              </a:rPr>
              <a:t>Survalorisation des avis 5★</a:t>
            </a:r>
          </a:p>
          <a:p>
            <a:pPr marL="285750" indent="-285750">
              <a:buClr>
                <a:srgbClr val="002060"/>
              </a:buClr>
              <a:buFont typeface="Arial" panose="020B0604020202020204" pitchFamily="34" charset="0"/>
              <a:buChar char="•"/>
            </a:pPr>
            <a:r>
              <a:rPr lang="fr-FR" dirty="0">
                <a:solidFill>
                  <a:srgbClr val="002060"/>
                </a:solidFill>
                <a:latin typeface="Times New Roman" panose="02020603050405020304" pitchFamily="18" charset="0"/>
                <a:cs typeface="Times New Roman" panose="02020603050405020304" pitchFamily="18" charset="0"/>
              </a:rPr>
              <a:t>Avis courts parfois trop bien notés</a:t>
            </a:r>
          </a:p>
          <a:p>
            <a:pPr marL="285750" indent="-285750">
              <a:buClr>
                <a:srgbClr val="002060"/>
              </a:buClr>
              <a:buFont typeface="Arial" panose="020B0604020202020204" pitchFamily="34" charset="0"/>
              <a:buChar char="•"/>
            </a:pPr>
            <a:r>
              <a:rPr lang="fr-FR" dirty="0">
                <a:solidFill>
                  <a:srgbClr val="002060"/>
                </a:solidFill>
                <a:latin typeface="Times New Roman" panose="02020603050405020304" pitchFamily="18" charset="0"/>
                <a:cs typeface="Times New Roman" panose="02020603050405020304" pitchFamily="18" charset="0"/>
              </a:rPr>
              <a:t>Avis longs parfois pénalisés</a:t>
            </a:r>
          </a:p>
          <a:p>
            <a:pPr marL="285750" indent="-285750">
              <a:buClr>
                <a:srgbClr val="002060"/>
              </a:buClr>
              <a:buFont typeface="Arial" panose="020B0604020202020204" pitchFamily="34" charset="0"/>
              <a:buChar char="•"/>
            </a:pPr>
            <a:r>
              <a:rPr lang="fr-FR" dirty="0">
                <a:solidFill>
                  <a:srgbClr val="002060"/>
                </a:solidFill>
                <a:latin typeface="Times New Roman" panose="02020603050405020304" pitchFamily="18" charset="0"/>
                <a:cs typeface="Times New Roman" panose="02020603050405020304" pitchFamily="18" charset="0"/>
              </a:rPr>
              <a:t>Pas d’analyse sémantique</a:t>
            </a:r>
          </a:p>
          <a:p>
            <a:pPr marL="285750" indent="-285750">
              <a:buClr>
                <a:srgbClr val="002060"/>
              </a:buClr>
              <a:buFont typeface="Arial" panose="020B0604020202020204" pitchFamily="34" charset="0"/>
              <a:buChar char="•"/>
            </a:pPr>
            <a:r>
              <a:rPr lang="fr-FR" dirty="0">
                <a:solidFill>
                  <a:srgbClr val="002060"/>
                </a:solidFill>
                <a:latin typeface="Times New Roman" panose="02020603050405020304" pitchFamily="18" charset="0"/>
                <a:cs typeface="Times New Roman" panose="02020603050405020304" pitchFamily="18" charset="0"/>
              </a:rPr>
              <a:t>Mesure l’engagement, pas la vraie pertinence</a:t>
            </a:r>
          </a:p>
        </p:txBody>
      </p:sp>
      <p:sp>
        <p:nvSpPr>
          <p:cNvPr id="7" name="Rectangle 6">
            <a:extLst>
              <a:ext uri="{FF2B5EF4-FFF2-40B4-BE49-F238E27FC236}">
                <a16:creationId xmlns:a16="http://schemas.microsoft.com/office/drawing/2014/main" id="{E8923B88-5980-346F-12B4-8EDA8254F0EB}"/>
              </a:ext>
            </a:extLst>
          </p:cNvPr>
          <p:cNvSpPr/>
          <p:nvPr/>
        </p:nvSpPr>
        <p:spPr>
          <a:xfrm>
            <a:off x="151855" y="1040967"/>
            <a:ext cx="4265401" cy="17397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fr-FR"/>
          </a:p>
        </p:txBody>
      </p:sp>
      <p:sp>
        <p:nvSpPr>
          <p:cNvPr id="6" name="ZoneTexte 5">
            <a:extLst>
              <a:ext uri="{FF2B5EF4-FFF2-40B4-BE49-F238E27FC236}">
                <a16:creationId xmlns:a16="http://schemas.microsoft.com/office/drawing/2014/main" id="{0F4262CF-D885-C0DE-6F7B-3B7EEEEB7BE5}"/>
              </a:ext>
            </a:extLst>
          </p:cNvPr>
          <p:cNvSpPr txBox="1"/>
          <p:nvPr/>
        </p:nvSpPr>
        <p:spPr>
          <a:xfrm>
            <a:off x="151855" y="1051768"/>
            <a:ext cx="4265401" cy="1292662"/>
          </a:xfrm>
          <a:prstGeom prst="rect">
            <a:avLst/>
          </a:prstGeom>
          <a:noFill/>
        </p:spPr>
        <p:txBody>
          <a:bodyPr wrap="square" rtlCol="0">
            <a:spAutoFit/>
          </a:bodyPr>
          <a:lstStyle/>
          <a:p>
            <a:pPr lvl="1"/>
            <a:r>
              <a:rPr lang="fr-FR" sz="1300" u="sng" dirty="0">
                <a:solidFill>
                  <a:srgbClr val="002060"/>
                </a:solidFill>
                <a:latin typeface="Times New Roman" panose="02020603050405020304" pitchFamily="18" charset="0"/>
                <a:cs typeface="Times New Roman" panose="02020603050405020304" pitchFamily="18" charset="0"/>
              </a:rPr>
              <a:t>Exemple 1 : avis pertinent</a:t>
            </a:r>
          </a:p>
          <a:p>
            <a:pPr marL="285750" lvl="1" indent="-285750">
              <a:buClr>
                <a:srgbClr val="002060"/>
              </a:buClr>
              <a:buFont typeface="Arial" panose="020B0604020202020204" pitchFamily="34" charset="0"/>
              <a:buChar char="•"/>
            </a:pPr>
            <a:r>
              <a:rPr lang="fr-FR" sz="1300" dirty="0">
                <a:solidFill>
                  <a:srgbClr val="002060"/>
                </a:solidFill>
                <a:latin typeface="Times New Roman" panose="02020603050405020304" pitchFamily="18" charset="0"/>
                <a:cs typeface="Times New Roman" panose="02020603050405020304" pitchFamily="18" charset="0"/>
              </a:rPr>
              <a:t>Description : « Love </a:t>
            </a:r>
            <a:r>
              <a:rPr lang="fr-FR" sz="1300" dirty="0" err="1">
                <a:solidFill>
                  <a:srgbClr val="002060"/>
                </a:solidFill>
                <a:latin typeface="Times New Roman" panose="02020603050405020304" pitchFamily="18" charset="0"/>
                <a:cs typeface="Times New Roman" panose="02020603050405020304" pitchFamily="18" charset="0"/>
              </a:rPr>
              <a:t>it</a:t>
            </a:r>
            <a:r>
              <a:rPr lang="fr-FR" sz="1300" dirty="0">
                <a:solidFill>
                  <a:srgbClr val="002060"/>
                </a:solidFill>
                <a:latin typeface="Times New Roman" panose="02020603050405020304" pitchFamily="18" charset="0"/>
                <a:cs typeface="Times New Roman" panose="02020603050405020304" pitchFamily="18" charset="0"/>
              </a:rPr>
              <a:t> »</a:t>
            </a:r>
          </a:p>
          <a:p>
            <a:pPr marL="285750" lvl="1" indent="-285750">
              <a:buClr>
                <a:srgbClr val="002060"/>
              </a:buClr>
              <a:buFont typeface="Arial" panose="020B0604020202020204" pitchFamily="34" charset="0"/>
              <a:buChar char="•"/>
            </a:pPr>
            <a:r>
              <a:rPr lang="fr-FR" sz="1300" dirty="0">
                <a:solidFill>
                  <a:srgbClr val="002060"/>
                </a:solidFill>
                <a:latin typeface="Times New Roman" panose="02020603050405020304" pitchFamily="18" charset="0"/>
                <a:cs typeface="Times New Roman" panose="02020603050405020304" pitchFamily="18" charset="0"/>
              </a:rPr>
              <a:t>Présence d’image</a:t>
            </a:r>
          </a:p>
          <a:p>
            <a:pPr marL="285750" lvl="1" indent="-285750">
              <a:buClr>
                <a:srgbClr val="002060"/>
              </a:buClr>
              <a:buFont typeface="Arial" panose="020B0604020202020204" pitchFamily="34" charset="0"/>
              <a:buChar char="•"/>
            </a:pPr>
            <a:r>
              <a:rPr lang="fr-FR" sz="1300" dirty="0">
                <a:solidFill>
                  <a:srgbClr val="002060"/>
                </a:solidFill>
                <a:latin typeface="Times New Roman" panose="02020603050405020304" pitchFamily="18" charset="0"/>
                <a:cs typeface="Times New Roman" panose="02020603050405020304" pitchFamily="18" charset="0"/>
              </a:rPr>
              <a:t>Achat vérifié</a:t>
            </a:r>
          </a:p>
          <a:p>
            <a:pPr marL="285750" lvl="1" indent="-285750">
              <a:buClr>
                <a:srgbClr val="002060"/>
              </a:buClr>
              <a:buFont typeface="Arial" panose="020B0604020202020204" pitchFamily="34" charset="0"/>
              <a:buChar char="•"/>
            </a:pPr>
            <a:r>
              <a:rPr lang="fr-FR" sz="1300" b="1" dirty="0">
                <a:solidFill>
                  <a:srgbClr val="002060"/>
                </a:solidFill>
                <a:latin typeface="Times New Roman" panose="02020603050405020304" pitchFamily="18" charset="0"/>
                <a:cs typeface="Times New Roman" panose="02020603050405020304" pitchFamily="18" charset="0"/>
              </a:rPr>
              <a:t>Sentiment positif fort (VADER)</a:t>
            </a:r>
          </a:p>
          <a:p>
            <a:pPr marL="285750" lvl="1" indent="-285750">
              <a:buClr>
                <a:srgbClr val="002060"/>
              </a:buClr>
              <a:buFont typeface="Arial" panose="020B0604020202020204" pitchFamily="34" charset="0"/>
              <a:buChar char="•"/>
            </a:pPr>
            <a:r>
              <a:rPr lang="fr-FR" sz="1300" dirty="0">
                <a:solidFill>
                  <a:srgbClr val="002060"/>
                </a:solidFill>
                <a:latin typeface="Times New Roman" panose="02020603050405020304" pitchFamily="18" charset="0"/>
                <a:cs typeface="Times New Roman" panose="02020603050405020304" pitchFamily="18" charset="0"/>
              </a:rPr>
              <a:t>Score d texte (fonction centrée sur 300 caractères)</a:t>
            </a:r>
          </a:p>
        </p:txBody>
      </p:sp>
      <p:sp>
        <p:nvSpPr>
          <p:cNvPr id="8" name="Rectangle 7">
            <a:extLst>
              <a:ext uri="{FF2B5EF4-FFF2-40B4-BE49-F238E27FC236}">
                <a16:creationId xmlns:a16="http://schemas.microsoft.com/office/drawing/2014/main" id="{2039AEDB-FF54-B189-4E06-45FCB9058631}"/>
              </a:ext>
            </a:extLst>
          </p:cNvPr>
          <p:cNvSpPr/>
          <p:nvPr/>
        </p:nvSpPr>
        <p:spPr>
          <a:xfrm>
            <a:off x="4519875" y="1031603"/>
            <a:ext cx="4265400" cy="17397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fr-FR"/>
          </a:p>
        </p:txBody>
      </p:sp>
      <p:sp>
        <p:nvSpPr>
          <p:cNvPr id="5" name="ZoneTexte 4">
            <a:extLst>
              <a:ext uri="{FF2B5EF4-FFF2-40B4-BE49-F238E27FC236}">
                <a16:creationId xmlns:a16="http://schemas.microsoft.com/office/drawing/2014/main" id="{965D2A14-0B0A-E604-DFBC-2E75DFC7B0A6}"/>
              </a:ext>
            </a:extLst>
          </p:cNvPr>
          <p:cNvSpPr txBox="1"/>
          <p:nvPr/>
        </p:nvSpPr>
        <p:spPr>
          <a:xfrm>
            <a:off x="4519874" y="1031029"/>
            <a:ext cx="4265401" cy="1692771"/>
          </a:xfrm>
          <a:prstGeom prst="rect">
            <a:avLst/>
          </a:prstGeom>
          <a:noFill/>
        </p:spPr>
        <p:txBody>
          <a:bodyPr wrap="square" rtlCol="0">
            <a:spAutoFit/>
          </a:bodyPr>
          <a:lstStyle/>
          <a:p>
            <a:pPr lvl="1"/>
            <a:r>
              <a:rPr lang="fr-FR" sz="1300" u="sng" dirty="0">
                <a:solidFill>
                  <a:srgbClr val="002060"/>
                </a:solidFill>
                <a:latin typeface="Times New Roman" panose="02020603050405020304" pitchFamily="18" charset="0"/>
                <a:cs typeface="Times New Roman" panose="02020603050405020304" pitchFamily="18" charset="0"/>
              </a:rPr>
              <a:t>Exemple 2 : avis non pertinent</a:t>
            </a:r>
          </a:p>
          <a:p>
            <a:pPr marL="285750" lvl="1" indent="-285750">
              <a:buFontTx/>
              <a:buChar char="-"/>
            </a:pPr>
            <a:r>
              <a:rPr lang="fr-FR" sz="1300" dirty="0">
                <a:solidFill>
                  <a:srgbClr val="002060"/>
                </a:solidFill>
                <a:latin typeface="Times New Roman" panose="02020603050405020304" pitchFamily="18" charset="0"/>
                <a:cs typeface="Times New Roman" panose="02020603050405020304" pitchFamily="18" charset="0"/>
              </a:rPr>
              <a:t>Description : « This </a:t>
            </a:r>
            <a:r>
              <a:rPr lang="fr-FR" sz="1300" dirty="0" err="1">
                <a:solidFill>
                  <a:srgbClr val="002060"/>
                </a:solidFill>
                <a:latin typeface="Times New Roman" panose="02020603050405020304" pitchFamily="18" charset="0"/>
                <a:cs typeface="Times New Roman" panose="02020603050405020304" pitchFamily="18" charset="0"/>
              </a:rPr>
              <a:t>product</a:t>
            </a:r>
            <a:r>
              <a:rPr lang="fr-FR" sz="1300" dirty="0">
                <a:solidFill>
                  <a:srgbClr val="002060"/>
                </a:solidFill>
                <a:latin typeface="Times New Roman" panose="02020603050405020304" pitchFamily="18" charset="0"/>
                <a:cs typeface="Times New Roman" panose="02020603050405020304" pitchFamily="18" charset="0"/>
              </a:rPr>
              <a:t> </a:t>
            </a:r>
            <a:r>
              <a:rPr lang="fr-FR" sz="1300" dirty="0" err="1">
                <a:solidFill>
                  <a:srgbClr val="002060"/>
                </a:solidFill>
                <a:latin typeface="Times New Roman" panose="02020603050405020304" pitchFamily="18" charset="0"/>
                <a:cs typeface="Times New Roman" panose="02020603050405020304" pitchFamily="18" charset="0"/>
              </a:rPr>
              <a:t>is</a:t>
            </a:r>
            <a:r>
              <a:rPr lang="fr-FR" sz="1300" dirty="0">
                <a:solidFill>
                  <a:srgbClr val="002060"/>
                </a:solidFill>
                <a:latin typeface="Times New Roman" panose="02020603050405020304" pitchFamily="18" charset="0"/>
                <a:cs typeface="Times New Roman" panose="02020603050405020304" pitchFamily="18" charset="0"/>
              </a:rPr>
              <a:t> </a:t>
            </a:r>
            <a:r>
              <a:rPr lang="fr-FR" sz="1300" dirty="0" err="1">
                <a:solidFill>
                  <a:srgbClr val="002060"/>
                </a:solidFill>
                <a:latin typeface="Times New Roman" panose="02020603050405020304" pitchFamily="18" charset="0"/>
                <a:cs typeface="Times New Roman" panose="02020603050405020304" pitchFamily="18" charset="0"/>
              </a:rPr>
              <a:t>very</a:t>
            </a:r>
            <a:r>
              <a:rPr lang="fr-FR" sz="1300" dirty="0">
                <a:solidFill>
                  <a:srgbClr val="002060"/>
                </a:solidFill>
                <a:latin typeface="Times New Roman" panose="02020603050405020304" pitchFamily="18" charset="0"/>
                <a:cs typeface="Times New Roman" panose="02020603050405020304" pitchFamily="18" charset="0"/>
              </a:rPr>
              <a:t> good…. (~ 1000 caractères)»</a:t>
            </a:r>
          </a:p>
          <a:p>
            <a:pPr marL="285750" lvl="1" indent="-285750">
              <a:buFontTx/>
              <a:buChar char="-"/>
            </a:pPr>
            <a:r>
              <a:rPr lang="fr-FR" sz="1300" dirty="0">
                <a:solidFill>
                  <a:srgbClr val="002060"/>
                </a:solidFill>
                <a:latin typeface="Times New Roman" panose="02020603050405020304" pitchFamily="18" charset="0"/>
                <a:cs typeface="Times New Roman" panose="02020603050405020304" pitchFamily="18" charset="0"/>
              </a:rPr>
              <a:t>Présence d’une image</a:t>
            </a:r>
          </a:p>
          <a:p>
            <a:pPr marL="285750" lvl="1" indent="-285750">
              <a:buFontTx/>
              <a:buChar char="-"/>
            </a:pPr>
            <a:r>
              <a:rPr lang="fr-FR" sz="1300" dirty="0">
                <a:solidFill>
                  <a:srgbClr val="002060"/>
                </a:solidFill>
                <a:latin typeface="Times New Roman" panose="02020603050405020304" pitchFamily="18" charset="0"/>
                <a:cs typeface="Times New Roman" panose="02020603050405020304" pitchFamily="18" charset="0"/>
              </a:rPr>
              <a:t>Achat vérifié</a:t>
            </a:r>
          </a:p>
          <a:p>
            <a:pPr marL="285750" lvl="1" indent="-285750">
              <a:buFontTx/>
              <a:buChar char="-"/>
            </a:pPr>
            <a:r>
              <a:rPr lang="fr-FR" sz="1300" dirty="0">
                <a:solidFill>
                  <a:srgbClr val="002060"/>
                </a:solidFill>
                <a:latin typeface="Times New Roman" panose="02020603050405020304" pitchFamily="18" charset="0"/>
                <a:cs typeface="Times New Roman" panose="02020603050405020304" pitchFamily="18" charset="0"/>
              </a:rPr>
              <a:t>Sentiment moyen (VADER)</a:t>
            </a:r>
          </a:p>
          <a:p>
            <a:pPr marL="285750" lvl="1" indent="-285750">
              <a:buFontTx/>
              <a:buChar char="-"/>
            </a:pPr>
            <a:r>
              <a:rPr lang="fr-FR" sz="1300" b="1" dirty="0">
                <a:solidFill>
                  <a:srgbClr val="002060"/>
                </a:solidFill>
                <a:latin typeface="Times New Roman" panose="02020603050405020304" pitchFamily="18" charset="0"/>
                <a:cs typeface="Times New Roman" panose="02020603050405020304" pitchFamily="18" charset="0"/>
              </a:rPr>
              <a:t>Score du texte (fonction centrée sur 300 caractères) qui fait baisser sa valeur</a:t>
            </a:r>
          </a:p>
        </p:txBody>
      </p:sp>
    </p:spTree>
    <p:extLst>
      <p:ext uri="{BB962C8B-B14F-4D97-AF65-F5344CB8AC3E}">
        <p14:creationId xmlns:p14="http://schemas.microsoft.com/office/powerpoint/2010/main" val="27775767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1">
          <a:extLst>
            <a:ext uri="{FF2B5EF4-FFF2-40B4-BE49-F238E27FC236}">
              <a16:creationId xmlns:a16="http://schemas.microsoft.com/office/drawing/2014/main" id="{925E0D67-3C4B-8CFC-418A-D74C4047B2E7}"/>
            </a:ext>
          </a:extLst>
        </p:cNvPr>
        <p:cNvGrpSpPr/>
        <p:nvPr/>
      </p:nvGrpSpPr>
      <p:grpSpPr>
        <a:xfrm>
          <a:off x="0" y="0"/>
          <a:ext cx="0" cy="0"/>
          <a:chOff x="0" y="0"/>
          <a:chExt cx="0" cy="0"/>
        </a:xfrm>
      </p:grpSpPr>
      <p:sp>
        <p:nvSpPr>
          <p:cNvPr id="3" name="Google Shape;76;p15">
            <a:extLst>
              <a:ext uri="{FF2B5EF4-FFF2-40B4-BE49-F238E27FC236}">
                <a16:creationId xmlns:a16="http://schemas.microsoft.com/office/drawing/2014/main" id="{549AC6D0-FFD8-3D06-0BD4-57E918978FAE}"/>
              </a:ext>
            </a:extLst>
          </p:cNvPr>
          <p:cNvSpPr/>
          <p:nvPr/>
        </p:nvSpPr>
        <p:spPr>
          <a:xfrm flipV="1">
            <a:off x="1131712" y="2433233"/>
            <a:ext cx="2556885" cy="50495"/>
          </a:xfrm>
          <a:prstGeom prst="rect">
            <a:avLst/>
          </a:prstGeom>
          <a:solidFill>
            <a:srgbClr val="C3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4">
            <a:extLst>
              <a:ext uri="{FF2B5EF4-FFF2-40B4-BE49-F238E27FC236}">
                <a16:creationId xmlns:a16="http://schemas.microsoft.com/office/drawing/2014/main" id="{265E19FA-61FE-8CF4-6DE8-B24DC7586B34}"/>
              </a:ext>
            </a:extLst>
          </p:cNvPr>
          <p:cNvSpPr txBox="1">
            <a:spLocks noGrp="1"/>
          </p:cNvSpPr>
          <p:nvPr>
            <p:ph type="ctrTitle" idx="4294967295"/>
          </p:nvPr>
        </p:nvSpPr>
        <p:spPr>
          <a:xfrm>
            <a:off x="1040271" y="1702750"/>
            <a:ext cx="7627943" cy="86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4800" b="1" dirty="0">
                <a:solidFill>
                  <a:srgbClr val="0E3449"/>
                </a:solidFill>
                <a:latin typeface="Times New Roman" panose="02020603050405020304" pitchFamily="18" charset="0"/>
                <a:ea typeface="Inter"/>
                <a:cs typeface="Times New Roman" panose="02020603050405020304" pitchFamily="18" charset="0"/>
                <a:sym typeface="Inter"/>
              </a:rPr>
              <a:t>Synthèse</a:t>
            </a:r>
            <a:endParaRPr sz="4800" b="1" dirty="0">
              <a:solidFill>
                <a:srgbClr val="0E3449"/>
              </a:solidFill>
              <a:latin typeface="Times New Roman" panose="02020603050405020304" pitchFamily="18" charset="0"/>
              <a:ea typeface="Inter"/>
              <a:cs typeface="Times New Roman" panose="02020603050405020304" pitchFamily="18" charset="0"/>
              <a:sym typeface="Inter"/>
            </a:endParaRPr>
          </a:p>
        </p:txBody>
      </p:sp>
      <p:pic>
        <p:nvPicPr>
          <p:cNvPr id="2" name="Google Shape;75;p15">
            <a:extLst>
              <a:ext uri="{FF2B5EF4-FFF2-40B4-BE49-F238E27FC236}">
                <a16:creationId xmlns:a16="http://schemas.microsoft.com/office/drawing/2014/main" id="{581B2FBE-5B70-159F-24A5-412C80000A05}"/>
              </a:ext>
            </a:extLst>
          </p:cNvPr>
          <p:cNvPicPr preferRelativeResize="0"/>
          <p:nvPr/>
        </p:nvPicPr>
        <p:blipFill>
          <a:blip r:embed="rId3">
            <a:alphaModFix/>
          </a:blip>
          <a:stretch>
            <a:fillRect/>
          </a:stretch>
        </p:blipFill>
        <p:spPr>
          <a:xfrm>
            <a:off x="95585" y="124760"/>
            <a:ext cx="576900" cy="385904"/>
          </a:xfrm>
          <a:prstGeom prst="rect">
            <a:avLst/>
          </a:prstGeom>
          <a:noFill/>
          <a:ln>
            <a:noFill/>
          </a:ln>
        </p:spPr>
      </p:pic>
    </p:spTree>
    <p:extLst>
      <p:ext uri="{BB962C8B-B14F-4D97-AF65-F5344CB8AC3E}">
        <p14:creationId xmlns:p14="http://schemas.microsoft.com/office/powerpoint/2010/main" val="27243671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7">
          <a:extLst>
            <a:ext uri="{FF2B5EF4-FFF2-40B4-BE49-F238E27FC236}">
              <a16:creationId xmlns:a16="http://schemas.microsoft.com/office/drawing/2014/main" id="{506ECC40-522C-6E01-D7E4-3EBCCDEEC378}"/>
            </a:ext>
          </a:extLst>
        </p:cNvPr>
        <p:cNvGrpSpPr/>
        <p:nvPr/>
      </p:nvGrpSpPr>
      <p:grpSpPr>
        <a:xfrm>
          <a:off x="0" y="0"/>
          <a:ext cx="0" cy="0"/>
          <a:chOff x="0" y="0"/>
          <a:chExt cx="0" cy="0"/>
        </a:xfrm>
      </p:grpSpPr>
      <p:sp>
        <p:nvSpPr>
          <p:cNvPr id="2" name="Google Shape;76;p15">
            <a:extLst>
              <a:ext uri="{FF2B5EF4-FFF2-40B4-BE49-F238E27FC236}">
                <a16:creationId xmlns:a16="http://schemas.microsoft.com/office/drawing/2014/main" id="{1E8C9A70-6AA1-B61E-4EE7-1300111F8831}"/>
              </a:ext>
            </a:extLst>
          </p:cNvPr>
          <p:cNvSpPr/>
          <p:nvPr/>
        </p:nvSpPr>
        <p:spPr>
          <a:xfrm flipV="1">
            <a:off x="870310" y="503629"/>
            <a:ext cx="1387556" cy="45719"/>
          </a:xfrm>
          <a:prstGeom prst="rect">
            <a:avLst/>
          </a:prstGeom>
          <a:solidFill>
            <a:srgbClr val="C3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15">
            <a:extLst>
              <a:ext uri="{FF2B5EF4-FFF2-40B4-BE49-F238E27FC236}">
                <a16:creationId xmlns:a16="http://schemas.microsoft.com/office/drawing/2014/main" id="{0E7ACBEB-48D4-A356-A204-5CC00A20F541}"/>
              </a:ext>
            </a:extLst>
          </p:cNvPr>
          <p:cNvSpPr txBox="1">
            <a:spLocks noGrp="1"/>
          </p:cNvSpPr>
          <p:nvPr>
            <p:ph type="ctrTitle" idx="4294967295"/>
          </p:nvPr>
        </p:nvSpPr>
        <p:spPr>
          <a:xfrm>
            <a:off x="802028" y="25974"/>
            <a:ext cx="5315100" cy="53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dirty="0">
                <a:solidFill>
                  <a:srgbClr val="002060"/>
                </a:solidFill>
                <a:latin typeface="Times New Roman" panose="02020603050405020304" pitchFamily="18" charset="0"/>
                <a:ea typeface="Inter SemiBold"/>
                <a:cs typeface="Times New Roman" panose="02020603050405020304" pitchFamily="18" charset="0"/>
                <a:sym typeface="Inter SemiBold"/>
              </a:rPr>
              <a:t>Synthèse</a:t>
            </a:r>
            <a:endParaRPr dirty="0">
              <a:solidFill>
                <a:srgbClr val="002060"/>
              </a:solidFill>
              <a:latin typeface="Times New Roman" panose="02020603050405020304" pitchFamily="18" charset="0"/>
              <a:ea typeface="Inter SemiBold"/>
              <a:cs typeface="Times New Roman" panose="02020603050405020304" pitchFamily="18" charset="0"/>
              <a:sym typeface="Inter SemiBold"/>
            </a:endParaRPr>
          </a:p>
        </p:txBody>
      </p:sp>
      <p:pic>
        <p:nvPicPr>
          <p:cNvPr id="75" name="Google Shape;75;p15">
            <a:extLst>
              <a:ext uri="{FF2B5EF4-FFF2-40B4-BE49-F238E27FC236}">
                <a16:creationId xmlns:a16="http://schemas.microsoft.com/office/drawing/2014/main" id="{7BB35FF7-35A8-D115-2CBB-871CCAD24C78}"/>
              </a:ext>
            </a:extLst>
          </p:cNvPr>
          <p:cNvPicPr preferRelativeResize="0"/>
          <p:nvPr/>
        </p:nvPicPr>
        <p:blipFill>
          <a:blip r:embed="rId3">
            <a:alphaModFix/>
          </a:blip>
          <a:stretch>
            <a:fillRect/>
          </a:stretch>
        </p:blipFill>
        <p:spPr>
          <a:xfrm>
            <a:off x="95585" y="124760"/>
            <a:ext cx="576900" cy="385904"/>
          </a:xfrm>
          <a:prstGeom prst="rect">
            <a:avLst/>
          </a:prstGeom>
          <a:noFill/>
          <a:ln>
            <a:noFill/>
          </a:ln>
        </p:spPr>
      </p:pic>
      <p:sp>
        <p:nvSpPr>
          <p:cNvPr id="76" name="Google Shape;76;p15">
            <a:extLst>
              <a:ext uri="{FF2B5EF4-FFF2-40B4-BE49-F238E27FC236}">
                <a16:creationId xmlns:a16="http://schemas.microsoft.com/office/drawing/2014/main" id="{3485DBDC-3B5D-5B6F-5E9E-6381D6434E25}"/>
              </a:ext>
            </a:extLst>
          </p:cNvPr>
          <p:cNvSpPr/>
          <p:nvPr/>
        </p:nvSpPr>
        <p:spPr>
          <a:xfrm>
            <a:off x="0" y="4937760"/>
            <a:ext cx="9144000" cy="164616"/>
          </a:xfrm>
          <a:prstGeom prst="rect">
            <a:avLst/>
          </a:prstGeom>
          <a:solidFill>
            <a:srgbClr val="C3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ZoneTexte 2">
            <a:extLst>
              <a:ext uri="{FF2B5EF4-FFF2-40B4-BE49-F238E27FC236}">
                <a16:creationId xmlns:a16="http://schemas.microsoft.com/office/drawing/2014/main" id="{B7C9B85A-7388-C623-ACA0-13C49F795E15}"/>
              </a:ext>
            </a:extLst>
          </p:cNvPr>
          <p:cNvSpPr txBox="1"/>
          <p:nvPr/>
        </p:nvSpPr>
        <p:spPr>
          <a:xfrm>
            <a:off x="1177047" y="1819414"/>
            <a:ext cx="6789906" cy="1015663"/>
          </a:xfrm>
          <a:prstGeom prst="rect">
            <a:avLst/>
          </a:prstGeom>
          <a:noFill/>
        </p:spPr>
        <p:txBody>
          <a:bodyPr wrap="square" rtlCol="0">
            <a:spAutoFit/>
          </a:bodyPr>
          <a:lstStyle/>
          <a:p>
            <a:pPr marL="285750" indent="-285750">
              <a:buFont typeface="Wingdings" panose="05000000000000000000" pitchFamily="2" charset="2"/>
              <a:buChar char="ü"/>
            </a:pPr>
            <a:r>
              <a:rPr lang="fr-FR" sz="2000" dirty="0">
                <a:solidFill>
                  <a:srgbClr val="002060"/>
                </a:solidFill>
                <a:latin typeface="Times New Roman" panose="02020603050405020304" pitchFamily="18" charset="0"/>
                <a:cs typeface="Times New Roman" panose="02020603050405020304" pitchFamily="18" charset="0"/>
              </a:rPr>
              <a:t>Identification de limites dans la pondération.</a:t>
            </a:r>
          </a:p>
          <a:p>
            <a:pPr marL="285750" indent="-285750">
              <a:buFont typeface="Wingdings" panose="05000000000000000000" pitchFamily="2" charset="2"/>
              <a:buChar char="ü"/>
            </a:pPr>
            <a:r>
              <a:rPr lang="fr-FR" sz="2000" dirty="0">
                <a:solidFill>
                  <a:srgbClr val="002060"/>
                </a:solidFill>
                <a:latin typeface="Times New Roman" panose="02020603050405020304" pitchFamily="18" charset="0"/>
                <a:cs typeface="Times New Roman" panose="02020603050405020304" pitchFamily="18" charset="0"/>
              </a:rPr>
              <a:t>Amélioration de la future solution en y intégrant </a:t>
            </a:r>
            <a:r>
              <a:rPr lang="fr-FR" sz="2000" dirty="0" err="1">
                <a:solidFill>
                  <a:srgbClr val="002060"/>
                </a:solidFill>
                <a:latin typeface="Times New Roman" panose="02020603050405020304" pitchFamily="18" charset="0"/>
                <a:cs typeface="Times New Roman" panose="02020603050405020304" pitchFamily="18" charset="0"/>
              </a:rPr>
              <a:t>Zero</a:t>
            </a:r>
            <a:r>
              <a:rPr lang="fr-FR" sz="2000" dirty="0">
                <a:solidFill>
                  <a:srgbClr val="002060"/>
                </a:solidFill>
                <a:latin typeface="Times New Roman" panose="02020603050405020304" pitchFamily="18" charset="0"/>
                <a:cs typeface="Times New Roman" panose="02020603050405020304" pitchFamily="18" charset="0"/>
              </a:rPr>
              <a:t>-shot.</a:t>
            </a:r>
          </a:p>
          <a:p>
            <a:pPr marL="285750" indent="-285750">
              <a:buFont typeface="Wingdings" panose="05000000000000000000" pitchFamily="2" charset="2"/>
              <a:buChar char="ü"/>
            </a:pPr>
            <a:r>
              <a:rPr lang="fr-FR" sz="2000" dirty="0">
                <a:solidFill>
                  <a:srgbClr val="002060"/>
                </a:solidFill>
                <a:latin typeface="Times New Roman" panose="02020603050405020304" pitchFamily="18" charset="0"/>
                <a:cs typeface="Times New Roman" panose="02020603050405020304" pitchFamily="18" charset="0"/>
              </a:rPr>
              <a:t>Première brique de la solution cible.</a:t>
            </a:r>
          </a:p>
        </p:txBody>
      </p:sp>
    </p:spTree>
    <p:extLst>
      <p:ext uri="{BB962C8B-B14F-4D97-AF65-F5344CB8AC3E}">
        <p14:creationId xmlns:p14="http://schemas.microsoft.com/office/powerpoint/2010/main" val="14064195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DBD0"/>
        </a:solidFill>
        <a:effectLst/>
      </p:bgPr>
    </p:bg>
    <p:spTree>
      <p:nvGrpSpPr>
        <p:cNvPr id="1" name="Shape 109">
          <a:extLst>
            <a:ext uri="{FF2B5EF4-FFF2-40B4-BE49-F238E27FC236}">
              <a16:creationId xmlns:a16="http://schemas.microsoft.com/office/drawing/2014/main" id="{984CCACF-C548-A4C1-141C-CA79656414F7}"/>
            </a:ext>
          </a:extLst>
        </p:cNvPr>
        <p:cNvGrpSpPr/>
        <p:nvPr/>
      </p:nvGrpSpPr>
      <p:grpSpPr>
        <a:xfrm>
          <a:off x="0" y="0"/>
          <a:ext cx="0" cy="0"/>
          <a:chOff x="0" y="0"/>
          <a:chExt cx="0" cy="0"/>
        </a:xfrm>
      </p:grpSpPr>
      <p:sp>
        <p:nvSpPr>
          <p:cNvPr id="110" name="Google Shape;110;p19">
            <a:extLst>
              <a:ext uri="{FF2B5EF4-FFF2-40B4-BE49-F238E27FC236}">
                <a16:creationId xmlns:a16="http://schemas.microsoft.com/office/drawing/2014/main" id="{AB8BD1DE-E06C-9540-3AA4-3E3CA6B099BD}"/>
              </a:ext>
            </a:extLst>
          </p:cNvPr>
          <p:cNvSpPr txBox="1">
            <a:spLocks noGrp="1"/>
          </p:cNvSpPr>
          <p:nvPr>
            <p:ph type="ctrTitle" idx="4294967295"/>
          </p:nvPr>
        </p:nvSpPr>
        <p:spPr>
          <a:xfrm>
            <a:off x="1235600" y="1742167"/>
            <a:ext cx="5315100" cy="114228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6000" b="1" dirty="0">
                <a:solidFill>
                  <a:srgbClr val="0E3449"/>
                </a:solidFill>
                <a:latin typeface="Times New Roman" panose="02020603050405020304" pitchFamily="18" charset="0"/>
                <a:ea typeface="Inter"/>
                <a:cs typeface="Times New Roman" panose="02020603050405020304" pitchFamily="18" charset="0"/>
                <a:sym typeface="Inter"/>
              </a:rPr>
              <a:t>Merci !</a:t>
            </a:r>
            <a:endParaRPr sz="6000" b="1" dirty="0">
              <a:solidFill>
                <a:srgbClr val="0E3449"/>
              </a:solidFill>
              <a:latin typeface="Times New Roman" panose="02020603050405020304" pitchFamily="18" charset="0"/>
              <a:ea typeface="Inter"/>
              <a:cs typeface="Times New Roman" panose="02020603050405020304" pitchFamily="18" charset="0"/>
              <a:sym typeface="Inter"/>
            </a:endParaRPr>
          </a:p>
        </p:txBody>
      </p:sp>
      <p:pic>
        <p:nvPicPr>
          <p:cNvPr id="111" name="Google Shape;111;p19">
            <a:extLst>
              <a:ext uri="{FF2B5EF4-FFF2-40B4-BE49-F238E27FC236}">
                <a16:creationId xmlns:a16="http://schemas.microsoft.com/office/drawing/2014/main" id="{A3D31D61-4ED7-EF21-2F08-339C46B21CEE}"/>
              </a:ext>
            </a:extLst>
          </p:cNvPr>
          <p:cNvPicPr preferRelativeResize="0"/>
          <p:nvPr/>
        </p:nvPicPr>
        <p:blipFill>
          <a:blip r:embed="rId3">
            <a:alphaModFix/>
          </a:blip>
          <a:stretch>
            <a:fillRect/>
          </a:stretch>
        </p:blipFill>
        <p:spPr>
          <a:xfrm>
            <a:off x="3918625" y="3006625"/>
            <a:ext cx="4599299" cy="2136876"/>
          </a:xfrm>
          <a:prstGeom prst="rect">
            <a:avLst/>
          </a:prstGeom>
          <a:noFill/>
          <a:ln>
            <a:noFill/>
          </a:ln>
        </p:spPr>
      </p:pic>
      <p:pic>
        <p:nvPicPr>
          <p:cNvPr id="2" name="Google Shape;75;p15">
            <a:extLst>
              <a:ext uri="{FF2B5EF4-FFF2-40B4-BE49-F238E27FC236}">
                <a16:creationId xmlns:a16="http://schemas.microsoft.com/office/drawing/2014/main" id="{CE3A8B08-CB16-6313-39F1-FCDF14E14713}"/>
              </a:ext>
            </a:extLst>
          </p:cNvPr>
          <p:cNvPicPr preferRelativeResize="0"/>
          <p:nvPr/>
        </p:nvPicPr>
        <p:blipFill>
          <a:blip r:embed="rId4">
            <a:alphaModFix/>
          </a:blip>
          <a:stretch>
            <a:fillRect/>
          </a:stretch>
        </p:blipFill>
        <p:spPr>
          <a:xfrm>
            <a:off x="95585" y="124760"/>
            <a:ext cx="576900" cy="385904"/>
          </a:xfrm>
          <a:prstGeom prst="rect">
            <a:avLst/>
          </a:prstGeom>
          <a:noFill/>
          <a:ln>
            <a:noFill/>
          </a:ln>
        </p:spPr>
      </p:pic>
    </p:spTree>
    <p:extLst>
      <p:ext uri="{BB962C8B-B14F-4D97-AF65-F5344CB8AC3E}">
        <p14:creationId xmlns:p14="http://schemas.microsoft.com/office/powerpoint/2010/main" val="429503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ctrTitle" idx="4294967295"/>
          </p:nvPr>
        </p:nvSpPr>
        <p:spPr>
          <a:xfrm>
            <a:off x="802028" y="25974"/>
            <a:ext cx="5315100" cy="53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2500" dirty="0">
                <a:solidFill>
                  <a:srgbClr val="002060"/>
                </a:solidFill>
                <a:latin typeface="Times New Roman" panose="02020603050405020304" pitchFamily="18" charset="0"/>
                <a:ea typeface="Inter SemiBold"/>
                <a:cs typeface="Times New Roman" panose="02020603050405020304" pitchFamily="18" charset="0"/>
                <a:sym typeface="Inter SemiBold"/>
              </a:rPr>
              <a:t>Plan</a:t>
            </a:r>
            <a:endParaRPr sz="2500" dirty="0">
              <a:solidFill>
                <a:srgbClr val="002060"/>
              </a:solidFill>
              <a:latin typeface="Times New Roman" panose="02020603050405020304" pitchFamily="18" charset="0"/>
              <a:ea typeface="Inter SemiBold"/>
              <a:cs typeface="Times New Roman" panose="02020603050405020304" pitchFamily="18" charset="0"/>
              <a:sym typeface="Inter SemiBold"/>
            </a:endParaRPr>
          </a:p>
        </p:txBody>
      </p:sp>
      <p:sp>
        <p:nvSpPr>
          <p:cNvPr id="69" name="Google Shape;69;p15"/>
          <p:cNvSpPr txBox="1">
            <a:spLocks noGrp="1"/>
          </p:cNvSpPr>
          <p:nvPr>
            <p:ph type="ctrTitle" idx="4294967295"/>
          </p:nvPr>
        </p:nvSpPr>
        <p:spPr>
          <a:xfrm>
            <a:off x="1326930" y="363135"/>
            <a:ext cx="5315100" cy="53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2200" dirty="0">
                <a:solidFill>
                  <a:srgbClr val="002060"/>
                </a:solidFill>
                <a:latin typeface="Times New Roman" panose="02020603050405020304" pitchFamily="18" charset="0"/>
                <a:ea typeface="Inter Medium"/>
                <a:cs typeface="Times New Roman" panose="02020603050405020304" pitchFamily="18" charset="0"/>
                <a:sym typeface="Inter Medium"/>
              </a:rPr>
              <a:t>Introduction</a:t>
            </a:r>
            <a:endParaRPr sz="2200" dirty="0">
              <a:solidFill>
                <a:srgbClr val="002060"/>
              </a:solidFill>
              <a:latin typeface="Times New Roman" panose="02020603050405020304" pitchFamily="18" charset="0"/>
              <a:ea typeface="Inter Medium"/>
              <a:cs typeface="Times New Roman" panose="02020603050405020304" pitchFamily="18" charset="0"/>
              <a:sym typeface="Inter Medium"/>
            </a:endParaRPr>
          </a:p>
        </p:txBody>
      </p:sp>
      <p:sp>
        <p:nvSpPr>
          <p:cNvPr id="70" name="Google Shape;70;p15"/>
          <p:cNvSpPr/>
          <p:nvPr/>
        </p:nvSpPr>
        <p:spPr>
          <a:xfrm rot="-355994">
            <a:off x="989418" y="2554474"/>
            <a:ext cx="261199" cy="46747"/>
          </a:xfrm>
          <a:prstGeom prst="roundRect">
            <a:avLst>
              <a:gd name="adj" fmla="val 50000"/>
            </a:avLst>
          </a:prstGeom>
          <a:solidFill>
            <a:srgbClr val="C3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txBox="1">
            <a:spLocks noGrp="1"/>
          </p:cNvSpPr>
          <p:nvPr>
            <p:ph type="ctrTitle" idx="4294967295"/>
          </p:nvPr>
        </p:nvSpPr>
        <p:spPr>
          <a:xfrm>
            <a:off x="1326930" y="2844374"/>
            <a:ext cx="5315100" cy="53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 sz="2200" dirty="0">
                <a:solidFill>
                  <a:srgbClr val="002060"/>
                </a:solidFill>
                <a:latin typeface="Times New Roman" panose="02020603050405020304" pitchFamily="18" charset="0"/>
                <a:ea typeface="Inter Medium"/>
                <a:cs typeface="Times New Roman" panose="02020603050405020304" pitchFamily="18" charset="0"/>
                <a:sym typeface="Inter Medium"/>
              </a:rPr>
              <a:t>Prototype</a:t>
            </a:r>
            <a:endParaRPr sz="2200" dirty="0">
              <a:solidFill>
                <a:srgbClr val="002060"/>
              </a:solidFill>
              <a:latin typeface="Times New Roman" panose="02020603050405020304" pitchFamily="18" charset="0"/>
              <a:ea typeface="Inter Medium"/>
              <a:cs typeface="Times New Roman" panose="02020603050405020304" pitchFamily="18" charset="0"/>
              <a:sym typeface="Inter Medium"/>
            </a:endParaRPr>
          </a:p>
        </p:txBody>
      </p:sp>
      <p:sp>
        <p:nvSpPr>
          <p:cNvPr id="72" name="Google Shape;72;p15"/>
          <p:cNvSpPr/>
          <p:nvPr/>
        </p:nvSpPr>
        <p:spPr>
          <a:xfrm rot="-355994">
            <a:off x="989418" y="3087574"/>
            <a:ext cx="261199" cy="46747"/>
          </a:xfrm>
          <a:prstGeom prst="roundRect">
            <a:avLst>
              <a:gd name="adj" fmla="val 50000"/>
            </a:avLst>
          </a:prstGeom>
          <a:solidFill>
            <a:srgbClr val="C3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txBox="1">
            <a:spLocks noGrp="1"/>
          </p:cNvSpPr>
          <p:nvPr>
            <p:ph type="ctrTitle" idx="4294967295"/>
          </p:nvPr>
        </p:nvSpPr>
        <p:spPr>
          <a:xfrm>
            <a:off x="1326930" y="3377474"/>
            <a:ext cx="5315100" cy="53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 sz="2200" dirty="0">
                <a:solidFill>
                  <a:srgbClr val="002060"/>
                </a:solidFill>
                <a:latin typeface="Times New Roman" panose="02020603050405020304" pitchFamily="18" charset="0"/>
                <a:ea typeface="Inter Medium"/>
                <a:cs typeface="Times New Roman" panose="02020603050405020304" pitchFamily="18" charset="0"/>
                <a:sym typeface="Inter Medium"/>
              </a:rPr>
              <a:t>Cahier des charges</a:t>
            </a:r>
            <a:endParaRPr sz="2200" dirty="0">
              <a:solidFill>
                <a:srgbClr val="002060"/>
              </a:solidFill>
              <a:latin typeface="Times New Roman" panose="02020603050405020304" pitchFamily="18" charset="0"/>
              <a:ea typeface="Inter Medium"/>
              <a:cs typeface="Times New Roman" panose="02020603050405020304" pitchFamily="18" charset="0"/>
              <a:sym typeface="Inter Medium"/>
            </a:endParaRPr>
          </a:p>
        </p:txBody>
      </p:sp>
      <p:sp>
        <p:nvSpPr>
          <p:cNvPr id="74" name="Google Shape;74;p15"/>
          <p:cNvSpPr/>
          <p:nvPr/>
        </p:nvSpPr>
        <p:spPr>
          <a:xfrm rot="-355994">
            <a:off x="989418" y="3620674"/>
            <a:ext cx="261199" cy="46747"/>
          </a:xfrm>
          <a:prstGeom prst="roundRect">
            <a:avLst>
              <a:gd name="adj" fmla="val 50000"/>
            </a:avLst>
          </a:prstGeom>
          <a:solidFill>
            <a:srgbClr val="C3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5" name="Google Shape;75;p15"/>
          <p:cNvPicPr preferRelativeResize="0"/>
          <p:nvPr/>
        </p:nvPicPr>
        <p:blipFill>
          <a:blip r:embed="rId3">
            <a:alphaModFix/>
          </a:blip>
          <a:stretch>
            <a:fillRect/>
          </a:stretch>
        </p:blipFill>
        <p:spPr>
          <a:xfrm>
            <a:off x="95585" y="124760"/>
            <a:ext cx="576900" cy="385904"/>
          </a:xfrm>
          <a:prstGeom prst="rect">
            <a:avLst/>
          </a:prstGeom>
          <a:noFill/>
          <a:ln>
            <a:noFill/>
          </a:ln>
        </p:spPr>
      </p:pic>
      <p:sp>
        <p:nvSpPr>
          <p:cNvPr id="2" name="Google Shape;70;p15">
            <a:extLst>
              <a:ext uri="{FF2B5EF4-FFF2-40B4-BE49-F238E27FC236}">
                <a16:creationId xmlns:a16="http://schemas.microsoft.com/office/drawing/2014/main" id="{B337A37D-EB88-9CFF-4A9D-88DED995229B}"/>
              </a:ext>
            </a:extLst>
          </p:cNvPr>
          <p:cNvSpPr/>
          <p:nvPr/>
        </p:nvSpPr>
        <p:spPr>
          <a:xfrm rot="-355994">
            <a:off x="989417" y="606312"/>
            <a:ext cx="261199" cy="46747"/>
          </a:xfrm>
          <a:prstGeom prst="roundRect">
            <a:avLst>
              <a:gd name="adj" fmla="val 50000"/>
            </a:avLst>
          </a:prstGeom>
          <a:solidFill>
            <a:srgbClr val="C3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72;p15">
            <a:extLst>
              <a:ext uri="{FF2B5EF4-FFF2-40B4-BE49-F238E27FC236}">
                <a16:creationId xmlns:a16="http://schemas.microsoft.com/office/drawing/2014/main" id="{90462975-A40B-4D59-119D-DEEF2BA24BAA}"/>
              </a:ext>
            </a:extLst>
          </p:cNvPr>
          <p:cNvSpPr/>
          <p:nvPr/>
        </p:nvSpPr>
        <p:spPr>
          <a:xfrm rot="-355994">
            <a:off x="989417" y="1102242"/>
            <a:ext cx="261199" cy="46747"/>
          </a:xfrm>
          <a:prstGeom prst="roundRect">
            <a:avLst>
              <a:gd name="adj" fmla="val 50000"/>
            </a:avLst>
          </a:prstGeom>
          <a:solidFill>
            <a:srgbClr val="C3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4;p15">
            <a:extLst>
              <a:ext uri="{FF2B5EF4-FFF2-40B4-BE49-F238E27FC236}">
                <a16:creationId xmlns:a16="http://schemas.microsoft.com/office/drawing/2014/main" id="{A0DFFD73-535B-23DC-1DA1-5EE90DE8E2D2}"/>
              </a:ext>
            </a:extLst>
          </p:cNvPr>
          <p:cNvSpPr/>
          <p:nvPr/>
        </p:nvSpPr>
        <p:spPr>
          <a:xfrm rot="-355994">
            <a:off x="989419" y="4153774"/>
            <a:ext cx="261199" cy="46747"/>
          </a:xfrm>
          <a:prstGeom prst="roundRect">
            <a:avLst>
              <a:gd name="adj" fmla="val 50000"/>
            </a:avLst>
          </a:prstGeom>
          <a:solidFill>
            <a:srgbClr val="C3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9;p15">
            <a:extLst>
              <a:ext uri="{FF2B5EF4-FFF2-40B4-BE49-F238E27FC236}">
                <a16:creationId xmlns:a16="http://schemas.microsoft.com/office/drawing/2014/main" id="{2A635064-37F8-412D-9D79-B4CBA291B731}"/>
              </a:ext>
            </a:extLst>
          </p:cNvPr>
          <p:cNvSpPr txBox="1">
            <a:spLocks/>
          </p:cNvSpPr>
          <p:nvPr/>
        </p:nvSpPr>
        <p:spPr>
          <a:xfrm>
            <a:off x="1326930" y="859065"/>
            <a:ext cx="5315100" cy="533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fr-FR" sz="2200" dirty="0">
                <a:solidFill>
                  <a:srgbClr val="002060"/>
                </a:solidFill>
                <a:latin typeface="Times New Roman" panose="02020603050405020304" pitchFamily="18" charset="0"/>
                <a:ea typeface="Inter Medium"/>
                <a:cs typeface="Times New Roman" panose="02020603050405020304" pitchFamily="18" charset="0"/>
                <a:sym typeface="Inter Medium"/>
              </a:rPr>
              <a:t>Analyse stratégique SWOT</a:t>
            </a:r>
          </a:p>
        </p:txBody>
      </p:sp>
      <p:sp>
        <p:nvSpPr>
          <p:cNvPr id="6" name="Google Shape;69;p15">
            <a:extLst>
              <a:ext uri="{FF2B5EF4-FFF2-40B4-BE49-F238E27FC236}">
                <a16:creationId xmlns:a16="http://schemas.microsoft.com/office/drawing/2014/main" id="{A631BA53-0717-3D98-FCBC-4980A1C8985E}"/>
              </a:ext>
            </a:extLst>
          </p:cNvPr>
          <p:cNvSpPr txBox="1">
            <a:spLocks/>
          </p:cNvSpPr>
          <p:nvPr/>
        </p:nvSpPr>
        <p:spPr>
          <a:xfrm>
            <a:off x="1326930" y="2311297"/>
            <a:ext cx="5315100" cy="533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fr" sz="2200" dirty="0">
                <a:solidFill>
                  <a:srgbClr val="002060"/>
                </a:solidFill>
                <a:latin typeface="Times New Roman" panose="02020603050405020304" pitchFamily="18" charset="0"/>
                <a:ea typeface="Inter SemiBold"/>
                <a:cs typeface="Times New Roman" panose="02020603050405020304" pitchFamily="18" charset="0"/>
                <a:sym typeface="Inter SemiBold"/>
              </a:rPr>
              <a:t>Cartographie des flux de données</a:t>
            </a:r>
            <a:endParaRPr lang="fr-FR" sz="2200" dirty="0">
              <a:solidFill>
                <a:srgbClr val="002060"/>
              </a:solidFill>
              <a:latin typeface="Times New Roman" panose="02020603050405020304" pitchFamily="18" charset="0"/>
              <a:ea typeface="Inter Medium"/>
              <a:cs typeface="Times New Roman" panose="02020603050405020304" pitchFamily="18" charset="0"/>
              <a:sym typeface="Inter Medium"/>
            </a:endParaRPr>
          </a:p>
        </p:txBody>
      </p:sp>
      <p:sp>
        <p:nvSpPr>
          <p:cNvPr id="7" name="Google Shape;73;p15">
            <a:extLst>
              <a:ext uri="{FF2B5EF4-FFF2-40B4-BE49-F238E27FC236}">
                <a16:creationId xmlns:a16="http://schemas.microsoft.com/office/drawing/2014/main" id="{B33B36B4-3FEF-C050-3A24-8AD4ED568CB6}"/>
              </a:ext>
            </a:extLst>
          </p:cNvPr>
          <p:cNvSpPr txBox="1">
            <a:spLocks/>
          </p:cNvSpPr>
          <p:nvPr/>
        </p:nvSpPr>
        <p:spPr>
          <a:xfrm>
            <a:off x="1326930" y="3910551"/>
            <a:ext cx="6045420" cy="533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SzPts val="1100"/>
            </a:pPr>
            <a:r>
              <a:rPr lang="fr-FR" sz="2200" dirty="0">
                <a:solidFill>
                  <a:srgbClr val="002060"/>
                </a:solidFill>
                <a:latin typeface="Times New Roman" panose="02020603050405020304" pitchFamily="18" charset="0"/>
                <a:ea typeface="Inter Medium"/>
                <a:cs typeface="Times New Roman" panose="02020603050405020304" pitchFamily="18" charset="0"/>
                <a:sym typeface="Inter Medium"/>
              </a:rPr>
              <a:t>Spécifications fonctionnelles et techniques</a:t>
            </a:r>
          </a:p>
        </p:txBody>
      </p:sp>
      <p:sp>
        <p:nvSpPr>
          <p:cNvPr id="8" name="Google Shape;76;p15">
            <a:extLst>
              <a:ext uri="{FF2B5EF4-FFF2-40B4-BE49-F238E27FC236}">
                <a16:creationId xmlns:a16="http://schemas.microsoft.com/office/drawing/2014/main" id="{1141846A-FB1B-34E8-F60D-E6F0C134757C}"/>
              </a:ext>
            </a:extLst>
          </p:cNvPr>
          <p:cNvSpPr/>
          <p:nvPr/>
        </p:nvSpPr>
        <p:spPr>
          <a:xfrm>
            <a:off x="0" y="4937760"/>
            <a:ext cx="9144000" cy="164616"/>
          </a:xfrm>
          <a:prstGeom prst="rect">
            <a:avLst/>
          </a:prstGeom>
          <a:solidFill>
            <a:srgbClr val="C3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2;p15">
            <a:extLst>
              <a:ext uri="{FF2B5EF4-FFF2-40B4-BE49-F238E27FC236}">
                <a16:creationId xmlns:a16="http://schemas.microsoft.com/office/drawing/2014/main" id="{5C5996A2-7B03-00FB-8158-30D3B101A6E9}"/>
              </a:ext>
            </a:extLst>
          </p:cNvPr>
          <p:cNvSpPr/>
          <p:nvPr/>
        </p:nvSpPr>
        <p:spPr>
          <a:xfrm rot="-355994">
            <a:off x="989416" y="2079623"/>
            <a:ext cx="261199" cy="46747"/>
          </a:xfrm>
          <a:prstGeom prst="roundRect">
            <a:avLst>
              <a:gd name="adj" fmla="val 50000"/>
            </a:avLst>
          </a:prstGeom>
          <a:solidFill>
            <a:srgbClr val="C3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9;p15">
            <a:extLst>
              <a:ext uri="{FF2B5EF4-FFF2-40B4-BE49-F238E27FC236}">
                <a16:creationId xmlns:a16="http://schemas.microsoft.com/office/drawing/2014/main" id="{91C59234-5752-E05F-3399-5B7011CABA93}"/>
              </a:ext>
            </a:extLst>
          </p:cNvPr>
          <p:cNvSpPr txBox="1">
            <a:spLocks/>
          </p:cNvSpPr>
          <p:nvPr/>
        </p:nvSpPr>
        <p:spPr>
          <a:xfrm>
            <a:off x="1326929" y="1836446"/>
            <a:ext cx="5315100" cy="533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fr-FR" sz="2200" dirty="0">
                <a:solidFill>
                  <a:srgbClr val="002060"/>
                </a:solidFill>
                <a:latin typeface="Times New Roman" panose="02020603050405020304" pitchFamily="18" charset="0"/>
                <a:ea typeface="Inter Medium"/>
                <a:cs typeface="Times New Roman" panose="02020603050405020304" pitchFamily="18" charset="0"/>
                <a:sym typeface="Inter Medium"/>
              </a:rPr>
              <a:t>Veille technologique et réglementaire</a:t>
            </a:r>
          </a:p>
        </p:txBody>
      </p:sp>
      <p:sp>
        <p:nvSpPr>
          <p:cNvPr id="11" name="Google Shape;74;p15">
            <a:extLst>
              <a:ext uri="{FF2B5EF4-FFF2-40B4-BE49-F238E27FC236}">
                <a16:creationId xmlns:a16="http://schemas.microsoft.com/office/drawing/2014/main" id="{4552434E-A467-8909-C980-A749A7DB5966}"/>
              </a:ext>
            </a:extLst>
          </p:cNvPr>
          <p:cNvSpPr/>
          <p:nvPr/>
        </p:nvSpPr>
        <p:spPr>
          <a:xfrm rot="21244006">
            <a:off x="989418" y="4644295"/>
            <a:ext cx="261199" cy="46747"/>
          </a:xfrm>
          <a:prstGeom prst="roundRect">
            <a:avLst>
              <a:gd name="adj" fmla="val 50000"/>
            </a:avLst>
          </a:prstGeom>
          <a:solidFill>
            <a:srgbClr val="C3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3;p15">
            <a:extLst>
              <a:ext uri="{FF2B5EF4-FFF2-40B4-BE49-F238E27FC236}">
                <a16:creationId xmlns:a16="http://schemas.microsoft.com/office/drawing/2014/main" id="{4B89CF7C-8DC0-3A86-42C3-8CA28D67963E}"/>
              </a:ext>
            </a:extLst>
          </p:cNvPr>
          <p:cNvSpPr txBox="1">
            <a:spLocks/>
          </p:cNvSpPr>
          <p:nvPr/>
        </p:nvSpPr>
        <p:spPr>
          <a:xfrm>
            <a:off x="1326929" y="4401072"/>
            <a:ext cx="5315100" cy="533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SzPts val="1100"/>
            </a:pPr>
            <a:r>
              <a:rPr lang="fr-FR" sz="2200" dirty="0">
                <a:solidFill>
                  <a:srgbClr val="002060"/>
                </a:solidFill>
                <a:latin typeface="Times New Roman" panose="02020603050405020304" pitchFamily="18" charset="0"/>
                <a:ea typeface="Inter Medium"/>
                <a:cs typeface="Times New Roman" panose="02020603050405020304" pitchFamily="18" charset="0"/>
                <a:sym typeface="Inter Medium"/>
              </a:rPr>
              <a:t>Synthèse</a:t>
            </a:r>
          </a:p>
        </p:txBody>
      </p:sp>
      <p:sp>
        <p:nvSpPr>
          <p:cNvPr id="17" name="Google Shape;72;p15">
            <a:extLst>
              <a:ext uri="{FF2B5EF4-FFF2-40B4-BE49-F238E27FC236}">
                <a16:creationId xmlns:a16="http://schemas.microsoft.com/office/drawing/2014/main" id="{3F208B8C-67D1-3486-CDB9-4FAEC1630D02}"/>
              </a:ext>
            </a:extLst>
          </p:cNvPr>
          <p:cNvSpPr/>
          <p:nvPr/>
        </p:nvSpPr>
        <p:spPr>
          <a:xfrm rot="21244006">
            <a:off x="986694" y="1581217"/>
            <a:ext cx="261199" cy="46747"/>
          </a:xfrm>
          <a:prstGeom prst="roundRect">
            <a:avLst>
              <a:gd name="adj" fmla="val 50000"/>
            </a:avLst>
          </a:prstGeom>
          <a:solidFill>
            <a:srgbClr val="C3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9;p15">
            <a:extLst>
              <a:ext uri="{FF2B5EF4-FFF2-40B4-BE49-F238E27FC236}">
                <a16:creationId xmlns:a16="http://schemas.microsoft.com/office/drawing/2014/main" id="{AAC55EE3-C78B-513C-EDA5-BBE4F41E8FAE}"/>
              </a:ext>
            </a:extLst>
          </p:cNvPr>
          <p:cNvSpPr txBox="1">
            <a:spLocks/>
          </p:cNvSpPr>
          <p:nvPr/>
        </p:nvSpPr>
        <p:spPr>
          <a:xfrm>
            <a:off x="1324207" y="1338040"/>
            <a:ext cx="5315100" cy="533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fr-FR" sz="2200" dirty="0">
                <a:solidFill>
                  <a:srgbClr val="002060"/>
                </a:solidFill>
                <a:latin typeface="Times New Roman" panose="02020603050405020304" pitchFamily="18" charset="0"/>
                <a:ea typeface="Inter Medium"/>
                <a:cs typeface="Times New Roman" panose="02020603050405020304" pitchFamily="18" charset="0"/>
                <a:sym typeface="Inter Medium"/>
              </a:rPr>
              <a:t>Design Thinking - Personas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
          <a:extLst>
            <a:ext uri="{FF2B5EF4-FFF2-40B4-BE49-F238E27FC236}">
              <a16:creationId xmlns:a16="http://schemas.microsoft.com/office/drawing/2014/main" id="{C9650325-D0F1-DAE6-D75F-EE8F6F7714A7}"/>
            </a:ext>
          </a:extLst>
        </p:cNvPr>
        <p:cNvGrpSpPr/>
        <p:nvPr/>
      </p:nvGrpSpPr>
      <p:grpSpPr>
        <a:xfrm>
          <a:off x="0" y="0"/>
          <a:ext cx="0" cy="0"/>
          <a:chOff x="0" y="0"/>
          <a:chExt cx="0" cy="0"/>
        </a:xfrm>
      </p:grpSpPr>
      <p:sp>
        <p:nvSpPr>
          <p:cNvPr id="62" name="Google Shape;62;p14">
            <a:extLst>
              <a:ext uri="{FF2B5EF4-FFF2-40B4-BE49-F238E27FC236}">
                <a16:creationId xmlns:a16="http://schemas.microsoft.com/office/drawing/2014/main" id="{65332E44-E88D-8B52-1CDF-8923630613C5}"/>
              </a:ext>
            </a:extLst>
          </p:cNvPr>
          <p:cNvSpPr txBox="1">
            <a:spLocks noGrp="1"/>
          </p:cNvSpPr>
          <p:nvPr>
            <p:ph type="ctrTitle" idx="4294967295"/>
          </p:nvPr>
        </p:nvSpPr>
        <p:spPr>
          <a:xfrm>
            <a:off x="1040272" y="1702750"/>
            <a:ext cx="5315100" cy="139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4800" b="1" dirty="0">
                <a:solidFill>
                  <a:srgbClr val="0E3449"/>
                </a:solidFill>
                <a:latin typeface="Times New Roman" panose="02020603050405020304" pitchFamily="18" charset="0"/>
                <a:ea typeface="Inter"/>
                <a:cs typeface="Times New Roman" panose="02020603050405020304" pitchFamily="18" charset="0"/>
                <a:sym typeface="Inter"/>
              </a:rPr>
              <a:t>Introduction</a:t>
            </a:r>
            <a:endParaRPr sz="4500" b="1" dirty="0">
              <a:solidFill>
                <a:srgbClr val="0E3449"/>
              </a:solidFill>
              <a:latin typeface="Times New Roman" panose="02020603050405020304" pitchFamily="18" charset="0"/>
              <a:ea typeface="Inter"/>
              <a:cs typeface="Times New Roman" panose="02020603050405020304" pitchFamily="18" charset="0"/>
              <a:sym typeface="Inter"/>
            </a:endParaRPr>
          </a:p>
        </p:txBody>
      </p:sp>
      <p:pic>
        <p:nvPicPr>
          <p:cNvPr id="2" name="Google Shape;75;p15">
            <a:extLst>
              <a:ext uri="{FF2B5EF4-FFF2-40B4-BE49-F238E27FC236}">
                <a16:creationId xmlns:a16="http://schemas.microsoft.com/office/drawing/2014/main" id="{A221F4FC-0735-A085-E35E-8F8283A0EAD6}"/>
              </a:ext>
            </a:extLst>
          </p:cNvPr>
          <p:cNvPicPr preferRelativeResize="0"/>
          <p:nvPr/>
        </p:nvPicPr>
        <p:blipFill>
          <a:blip r:embed="rId3">
            <a:alphaModFix/>
          </a:blip>
          <a:stretch>
            <a:fillRect/>
          </a:stretch>
        </p:blipFill>
        <p:spPr>
          <a:xfrm>
            <a:off x="95585" y="124760"/>
            <a:ext cx="576900" cy="385904"/>
          </a:xfrm>
          <a:prstGeom prst="rect">
            <a:avLst/>
          </a:prstGeom>
          <a:noFill/>
          <a:ln>
            <a:noFill/>
          </a:ln>
        </p:spPr>
      </p:pic>
      <p:sp>
        <p:nvSpPr>
          <p:cNvPr id="3" name="Google Shape;76;p15">
            <a:extLst>
              <a:ext uri="{FF2B5EF4-FFF2-40B4-BE49-F238E27FC236}">
                <a16:creationId xmlns:a16="http://schemas.microsoft.com/office/drawing/2014/main" id="{85B00054-1755-8345-C73C-314D154E9703}"/>
              </a:ext>
            </a:extLst>
          </p:cNvPr>
          <p:cNvSpPr/>
          <p:nvPr/>
        </p:nvSpPr>
        <p:spPr>
          <a:xfrm>
            <a:off x="1040272" y="2398542"/>
            <a:ext cx="3461390" cy="75898"/>
          </a:xfrm>
          <a:prstGeom prst="rect">
            <a:avLst/>
          </a:prstGeom>
          <a:solidFill>
            <a:srgbClr val="C3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7899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a:extLst>
            <a:ext uri="{FF2B5EF4-FFF2-40B4-BE49-F238E27FC236}">
              <a16:creationId xmlns:a16="http://schemas.microsoft.com/office/drawing/2014/main" id="{9BD0DDF8-3FF6-BC7F-ECE2-FE9969FFA654}"/>
            </a:ext>
          </a:extLst>
        </p:cNvPr>
        <p:cNvGrpSpPr/>
        <p:nvPr/>
      </p:nvGrpSpPr>
      <p:grpSpPr>
        <a:xfrm>
          <a:off x="0" y="0"/>
          <a:ext cx="0" cy="0"/>
          <a:chOff x="0" y="0"/>
          <a:chExt cx="0" cy="0"/>
        </a:xfrm>
      </p:grpSpPr>
      <p:sp>
        <p:nvSpPr>
          <p:cNvPr id="68" name="Google Shape;68;p15">
            <a:extLst>
              <a:ext uri="{FF2B5EF4-FFF2-40B4-BE49-F238E27FC236}">
                <a16:creationId xmlns:a16="http://schemas.microsoft.com/office/drawing/2014/main" id="{033FFFE1-6EF2-EE31-553D-B6998730BA32}"/>
              </a:ext>
            </a:extLst>
          </p:cNvPr>
          <p:cNvSpPr txBox="1">
            <a:spLocks noGrp="1"/>
          </p:cNvSpPr>
          <p:nvPr>
            <p:ph type="ctrTitle" idx="4294967295"/>
          </p:nvPr>
        </p:nvSpPr>
        <p:spPr>
          <a:xfrm>
            <a:off x="802028" y="-19842"/>
            <a:ext cx="5315100" cy="53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dirty="0">
                <a:solidFill>
                  <a:srgbClr val="002060"/>
                </a:solidFill>
                <a:latin typeface="Times New Roman" panose="02020603050405020304" pitchFamily="18" charset="0"/>
                <a:ea typeface="Inter SemiBold"/>
                <a:cs typeface="Times New Roman" panose="02020603050405020304" pitchFamily="18" charset="0"/>
                <a:sym typeface="Inter SemiBold"/>
              </a:rPr>
              <a:t>Introduction</a:t>
            </a:r>
            <a:endParaRPr dirty="0">
              <a:solidFill>
                <a:srgbClr val="002060"/>
              </a:solidFill>
              <a:latin typeface="Times New Roman" panose="02020603050405020304" pitchFamily="18" charset="0"/>
              <a:ea typeface="Inter SemiBold"/>
              <a:cs typeface="Times New Roman" panose="02020603050405020304" pitchFamily="18" charset="0"/>
              <a:sym typeface="Inter SemiBold"/>
            </a:endParaRPr>
          </a:p>
        </p:txBody>
      </p:sp>
      <p:sp>
        <p:nvSpPr>
          <p:cNvPr id="69" name="Google Shape;69;p15">
            <a:extLst>
              <a:ext uri="{FF2B5EF4-FFF2-40B4-BE49-F238E27FC236}">
                <a16:creationId xmlns:a16="http://schemas.microsoft.com/office/drawing/2014/main" id="{41CD1705-32AA-4100-0BE2-2180CAA3498A}"/>
              </a:ext>
            </a:extLst>
          </p:cNvPr>
          <p:cNvSpPr txBox="1">
            <a:spLocks noGrp="1"/>
          </p:cNvSpPr>
          <p:nvPr>
            <p:ph type="ctrTitle" idx="4294967295"/>
          </p:nvPr>
        </p:nvSpPr>
        <p:spPr>
          <a:xfrm>
            <a:off x="451872" y="3999574"/>
            <a:ext cx="2336714" cy="345882"/>
          </a:xfrm>
          <a:prstGeom prst="rect">
            <a:avLst/>
          </a:prstGeom>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Autofit/>
          </a:bodyPr>
          <a:lstStyle/>
          <a:p>
            <a:pPr lvl="0" algn="ctr" rtl="0">
              <a:spcBef>
                <a:spcPts val="0"/>
              </a:spcBef>
              <a:spcAft>
                <a:spcPts val="0"/>
              </a:spcAft>
            </a:pPr>
            <a:r>
              <a:rPr lang="fr-FR" sz="1400" dirty="0">
                <a:solidFill>
                  <a:srgbClr val="002060"/>
                </a:solidFill>
                <a:latin typeface="Times New Roman" panose="02020603050405020304" pitchFamily="18" charset="0"/>
                <a:ea typeface="Inter Medium"/>
                <a:cs typeface="Times New Roman" panose="02020603050405020304" pitchFamily="18" charset="0"/>
                <a:sym typeface="Inter Medium"/>
              </a:rPr>
              <a:t>E-commerce et marketplace</a:t>
            </a:r>
            <a:endParaRPr sz="1400" dirty="0">
              <a:solidFill>
                <a:srgbClr val="002060"/>
              </a:solidFill>
              <a:latin typeface="Times New Roman" panose="02020603050405020304" pitchFamily="18" charset="0"/>
              <a:ea typeface="Inter Medium"/>
              <a:cs typeface="Times New Roman" panose="02020603050405020304" pitchFamily="18" charset="0"/>
              <a:sym typeface="Inter Medium"/>
            </a:endParaRPr>
          </a:p>
        </p:txBody>
      </p:sp>
      <p:pic>
        <p:nvPicPr>
          <p:cNvPr id="75" name="Google Shape;75;p15">
            <a:extLst>
              <a:ext uri="{FF2B5EF4-FFF2-40B4-BE49-F238E27FC236}">
                <a16:creationId xmlns:a16="http://schemas.microsoft.com/office/drawing/2014/main" id="{1F3895AE-DC28-A69F-23F1-1C1EB7C676CE}"/>
              </a:ext>
            </a:extLst>
          </p:cNvPr>
          <p:cNvPicPr preferRelativeResize="0"/>
          <p:nvPr/>
        </p:nvPicPr>
        <p:blipFill>
          <a:blip r:embed="rId3">
            <a:alphaModFix/>
          </a:blip>
          <a:stretch>
            <a:fillRect/>
          </a:stretch>
        </p:blipFill>
        <p:spPr>
          <a:xfrm>
            <a:off x="95585" y="124760"/>
            <a:ext cx="576900" cy="385904"/>
          </a:xfrm>
          <a:prstGeom prst="rect">
            <a:avLst/>
          </a:prstGeom>
          <a:noFill/>
          <a:ln>
            <a:noFill/>
          </a:ln>
        </p:spPr>
      </p:pic>
      <p:sp>
        <p:nvSpPr>
          <p:cNvPr id="35" name="Google Shape;76;p15">
            <a:extLst>
              <a:ext uri="{FF2B5EF4-FFF2-40B4-BE49-F238E27FC236}">
                <a16:creationId xmlns:a16="http://schemas.microsoft.com/office/drawing/2014/main" id="{50449A64-0D8E-841E-6A98-B6073BFAE239}"/>
              </a:ext>
            </a:extLst>
          </p:cNvPr>
          <p:cNvSpPr/>
          <p:nvPr/>
        </p:nvSpPr>
        <p:spPr>
          <a:xfrm>
            <a:off x="870309" y="438274"/>
            <a:ext cx="1842411" cy="49540"/>
          </a:xfrm>
          <a:prstGeom prst="rect">
            <a:avLst/>
          </a:prstGeom>
          <a:solidFill>
            <a:srgbClr val="C3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6;p15">
            <a:extLst>
              <a:ext uri="{FF2B5EF4-FFF2-40B4-BE49-F238E27FC236}">
                <a16:creationId xmlns:a16="http://schemas.microsoft.com/office/drawing/2014/main" id="{5907DFD9-CEE2-ABBB-EC31-94638272F36A}"/>
              </a:ext>
            </a:extLst>
          </p:cNvPr>
          <p:cNvSpPr/>
          <p:nvPr/>
        </p:nvSpPr>
        <p:spPr>
          <a:xfrm>
            <a:off x="0" y="4937760"/>
            <a:ext cx="9144000" cy="164616"/>
          </a:xfrm>
          <a:prstGeom prst="rect">
            <a:avLst/>
          </a:prstGeom>
          <a:solidFill>
            <a:srgbClr val="C3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69;p15">
            <a:extLst>
              <a:ext uri="{FF2B5EF4-FFF2-40B4-BE49-F238E27FC236}">
                <a16:creationId xmlns:a16="http://schemas.microsoft.com/office/drawing/2014/main" id="{4A85F3AB-D217-689A-E992-D9A8B9E19C3F}"/>
              </a:ext>
            </a:extLst>
          </p:cNvPr>
          <p:cNvSpPr txBox="1">
            <a:spLocks/>
          </p:cNvSpPr>
          <p:nvPr/>
        </p:nvSpPr>
        <p:spPr>
          <a:xfrm>
            <a:off x="0" y="3285515"/>
            <a:ext cx="9144000" cy="4121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fr-FR" sz="1600" dirty="0">
                <a:solidFill>
                  <a:srgbClr val="002060"/>
                </a:solidFill>
                <a:latin typeface="Times New Roman" panose="02020603050405020304" pitchFamily="18" charset="0"/>
                <a:ea typeface="Inter Medium"/>
                <a:cs typeface="Times New Roman" panose="02020603050405020304" pitchFamily="18" charset="0"/>
                <a:sym typeface="Inter Medium"/>
              </a:rPr>
              <a:t>Acteur influent dans le e-commerce et le cloud computing.</a:t>
            </a:r>
            <a:br>
              <a:rPr lang="fr-FR" sz="1600" dirty="0">
                <a:solidFill>
                  <a:srgbClr val="002060"/>
                </a:solidFill>
                <a:latin typeface="Times New Roman" panose="02020603050405020304" pitchFamily="18" charset="0"/>
                <a:ea typeface="Inter Medium"/>
                <a:cs typeface="Times New Roman" panose="02020603050405020304" pitchFamily="18" charset="0"/>
                <a:sym typeface="Inter Medium"/>
              </a:rPr>
            </a:br>
            <a:endParaRPr lang="fr-FR" sz="1600" dirty="0">
              <a:solidFill>
                <a:srgbClr val="002060"/>
              </a:solidFill>
              <a:latin typeface="Times New Roman" panose="02020603050405020304" pitchFamily="18" charset="0"/>
              <a:ea typeface="Inter Medium"/>
              <a:cs typeface="Times New Roman" panose="02020603050405020304" pitchFamily="18" charset="0"/>
              <a:sym typeface="Inter Medium"/>
            </a:endParaRPr>
          </a:p>
        </p:txBody>
      </p:sp>
      <p:sp>
        <p:nvSpPr>
          <p:cNvPr id="14" name="Google Shape;69;p15">
            <a:extLst>
              <a:ext uri="{FF2B5EF4-FFF2-40B4-BE49-F238E27FC236}">
                <a16:creationId xmlns:a16="http://schemas.microsoft.com/office/drawing/2014/main" id="{2CC37ED9-958A-62DE-846A-A99429AAA6C7}"/>
              </a:ext>
            </a:extLst>
          </p:cNvPr>
          <p:cNvSpPr txBox="1">
            <a:spLocks/>
          </p:cNvSpPr>
          <p:nvPr/>
        </p:nvSpPr>
        <p:spPr>
          <a:xfrm>
            <a:off x="2844931" y="4000980"/>
            <a:ext cx="1959338" cy="349100"/>
          </a:xfrm>
          <a:prstGeom prst="rect">
            <a:avLst/>
          </a:prstGeom>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9pPr>
          </a:lstStyle>
          <a:p>
            <a:pPr algn="ctr"/>
            <a:r>
              <a:rPr lang="fr-FR" sz="1400" dirty="0">
                <a:solidFill>
                  <a:srgbClr val="002060"/>
                </a:solidFill>
                <a:latin typeface="Times New Roman" panose="02020603050405020304" pitchFamily="18" charset="0"/>
                <a:ea typeface="Inter Medium"/>
                <a:cs typeface="Times New Roman" panose="02020603050405020304" pitchFamily="18" charset="0"/>
                <a:sym typeface="Inter Medium"/>
              </a:rPr>
              <a:t>Cloud Computing AWS</a:t>
            </a:r>
          </a:p>
        </p:txBody>
      </p:sp>
      <p:sp>
        <p:nvSpPr>
          <p:cNvPr id="15" name="Google Shape;69;p15">
            <a:extLst>
              <a:ext uri="{FF2B5EF4-FFF2-40B4-BE49-F238E27FC236}">
                <a16:creationId xmlns:a16="http://schemas.microsoft.com/office/drawing/2014/main" id="{6082840C-2ED9-18C5-7A69-EE7DD44CB1CE}"/>
              </a:ext>
            </a:extLst>
          </p:cNvPr>
          <p:cNvSpPr txBox="1">
            <a:spLocks/>
          </p:cNvSpPr>
          <p:nvPr/>
        </p:nvSpPr>
        <p:spPr>
          <a:xfrm>
            <a:off x="4860614" y="3996984"/>
            <a:ext cx="2298794" cy="345896"/>
          </a:xfrm>
          <a:prstGeom prst="rect">
            <a:avLst/>
          </a:prstGeom>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9pPr>
          </a:lstStyle>
          <a:p>
            <a:pPr algn="ctr"/>
            <a:r>
              <a:rPr lang="fr-FR" sz="1400" dirty="0">
                <a:solidFill>
                  <a:srgbClr val="002060"/>
                </a:solidFill>
                <a:latin typeface="Times New Roman" panose="02020603050405020304" pitchFamily="18" charset="0"/>
                <a:ea typeface="Inter Medium"/>
                <a:cs typeface="Times New Roman" panose="02020603050405020304" pitchFamily="18" charset="0"/>
                <a:sym typeface="Inter Medium"/>
              </a:rPr>
              <a:t>Streaming et divertissement</a:t>
            </a:r>
          </a:p>
        </p:txBody>
      </p:sp>
      <p:sp>
        <p:nvSpPr>
          <p:cNvPr id="17" name="Google Shape;69;p15">
            <a:extLst>
              <a:ext uri="{FF2B5EF4-FFF2-40B4-BE49-F238E27FC236}">
                <a16:creationId xmlns:a16="http://schemas.microsoft.com/office/drawing/2014/main" id="{07E4644F-B50B-36C3-A372-2A10D9B0971C}"/>
              </a:ext>
            </a:extLst>
          </p:cNvPr>
          <p:cNvSpPr txBox="1">
            <a:spLocks/>
          </p:cNvSpPr>
          <p:nvPr/>
        </p:nvSpPr>
        <p:spPr>
          <a:xfrm>
            <a:off x="7215753" y="3996984"/>
            <a:ext cx="1478858" cy="339604"/>
          </a:xfrm>
          <a:prstGeom prst="rect">
            <a:avLst/>
          </a:prstGeom>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9pPr>
          </a:lstStyle>
          <a:p>
            <a:pPr algn="ctr"/>
            <a:r>
              <a:rPr lang="fr-FR" sz="1400" dirty="0">
                <a:solidFill>
                  <a:srgbClr val="002060"/>
                </a:solidFill>
                <a:latin typeface="Times New Roman" panose="02020603050405020304" pitchFamily="18" charset="0"/>
                <a:ea typeface="Inter Medium"/>
                <a:cs typeface="Times New Roman" panose="02020603050405020304" pitchFamily="18" charset="0"/>
                <a:sym typeface="Inter Medium"/>
              </a:rPr>
              <a:t>Objets connectés</a:t>
            </a:r>
          </a:p>
        </p:txBody>
      </p:sp>
      <p:sp>
        <p:nvSpPr>
          <p:cNvPr id="19" name="Google Shape;69;p15">
            <a:extLst>
              <a:ext uri="{FF2B5EF4-FFF2-40B4-BE49-F238E27FC236}">
                <a16:creationId xmlns:a16="http://schemas.microsoft.com/office/drawing/2014/main" id="{A7DD359E-E9AA-930C-924C-DB384D5FDFD9}"/>
              </a:ext>
            </a:extLst>
          </p:cNvPr>
          <p:cNvSpPr txBox="1">
            <a:spLocks/>
          </p:cNvSpPr>
          <p:nvPr/>
        </p:nvSpPr>
        <p:spPr>
          <a:xfrm>
            <a:off x="6676558" y="4432010"/>
            <a:ext cx="2019125" cy="334901"/>
          </a:xfrm>
          <a:prstGeom prst="rect">
            <a:avLst/>
          </a:prstGeom>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9pPr>
          </a:lstStyle>
          <a:p>
            <a:pPr algn="ctr"/>
            <a:r>
              <a:rPr lang="fr-FR" sz="1400" dirty="0">
                <a:solidFill>
                  <a:srgbClr val="002060"/>
                </a:solidFill>
                <a:latin typeface="Times New Roman" panose="02020603050405020304" pitchFamily="18" charset="0"/>
                <a:ea typeface="Inter Medium"/>
                <a:cs typeface="Times New Roman" panose="02020603050405020304" pitchFamily="18" charset="0"/>
                <a:sym typeface="Inter Medium"/>
              </a:rPr>
              <a:t>Logistique et transport</a:t>
            </a:r>
          </a:p>
        </p:txBody>
      </p:sp>
      <p:sp>
        <p:nvSpPr>
          <p:cNvPr id="21" name="Google Shape;69;p15">
            <a:extLst>
              <a:ext uri="{FF2B5EF4-FFF2-40B4-BE49-F238E27FC236}">
                <a16:creationId xmlns:a16="http://schemas.microsoft.com/office/drawing/2014/main" id="{B6698D26-D693-B53E-A8A8-09CEC9CBF347}"/>
              </a:ext>
            </a:extLst>
          </p:cNvPr>
          <p:cNvSpPr txBox="1">
            <a:spLocks/>
          </p:cNvSpPr>
          <p:nvPr/>
        </p:nvSpPr>
        <p:spPr>
          <a:xfrm>
            <a:off x="3622602" y="4431378"/>
            <a:ext cx="3004242" cy="321989"/>
          </a:xfrm>
          <a:prstGeom prst="rect">
            <a:avLst/>
          </a:prstGeom>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9pPr>
          </a:lstStyle>
          <a:p>
            <a:pPr algn="ctr"/>
            <a:r>
              <a:rPr lang="fr-FR" sz="1400" dirty="0">
                <a:solidFill>
                  <a:srgbClr val="002060"/>
                </a:solidFill>
                <a:latin typeface="Times New Roman" panose="02020603050405020304" pitchFamily="18" charset="0"/>
                <a:ea typeface="Inter Medium"/>
                <a:cs typeface="Times New Roman" panose="02020603050405020304" pitchFamily="18" charset="0"/>
                <a:sym typeface="Inter Medium"/>
              </a:rPr>
              <a:t>Publicité et services aux entreprises</a:t>
            </a:r>
          </a:p>
        </p:txBody>
      </p:sp>
      <p:sp>
        <p:nvSpPr>
          <p:cNvPr id="23" name="Google Shape;69;p15">
            <a:extLst>
              <a:ext uri="{FF2B5EF4-FFF2-40B4-BE49-F238E27FC236}">
                <a16:creationId xmlns:a16="http://schemas.microsoft.com/office/drawing/2014/main" id="{A84B36B0-DCFC-F82F-CE93-1598FDC858B4}"/>
              </a:ext>
            </a:extLst>
          </p:cNvPr>
          <p:cNvSpPr txBox="1">
            <a:spLocks/>
          </p:cNvSpPr>
          <p:nvPr/>
        </p:nvSpPr>
        <p:spPr>
          <a:xfrm>
            <a:off x="451872" y="4432575"/>
            <a:ext cx="3121016" cy="321989"/>
          </a:xfrm>
          <a:prstGeom prst="rect">
            <a:avLst/>
          </a:prstGeom>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9pPr>
          </a:lstStyle>
          <a:p>
            <a:pPr algn="ctr"/>
            <a:r>
              <a:rPr lang="fr-FR" sz="1400" dirty="0">
                <a:solidFill>
                  <a:srgbClr val="002060"/>
                </a:solidFill>
                <a:latin typeface="Times New Roman" panose="02020603050405020304" pitchFamily="18" charset="0"/>
                <a:ea typeface="Inter Medium"/>
                <a:cs typeface="Times New Roman" panose="02020603050405020304" pitchFamily="18" charset="0"/>
                <a:sym typeface="Inter Medium"/>
              </a:rPr>
              <a:t>Santé et autres initiatives émergents</a:t>
            </a:r>
          </a:p>
        </p:txBody>
      </p:sp>
      <p:pic>
        <p:nvPicPr>
          <p:cNvPr id="1028" name="Picture 4" descr="Amazon dévoile un robot humanoïde qui pourrait bientôt frapper à votre  porte !">
            <a:extLst>
              <a:ext uri="{FF2B5EF4-FFF2-40B4-BE49-F238E27FC236}">
                <a16:creationId xmlns:a16="http://schemas.microsoft.com/office/drawing/2014/main" id="{E47AC099-17C6-57AC-6C3C-6D5496AFCD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8514" y="865232"/>
            <a:ext cx="4107886" cy="2310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012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7">
          <a:extLst>
            <a:ext uri="{FF2B5EF4-FFF2-40B4-BE49-F238E27FC236}">
              <a16:creationId xmlns:a16="http://schemas.microsoft.com/office/drawing/2014/main" id="{E24BD7C2-7E7A-6606-DF8C-26274654DAAC}"/>
            </a:ext>
          </a:extLst>
        </p:cNvPr>
        <p:cNvGrpSpPr/>
        <p:nvPr/>
      </p:nvGrpSpPr>
      <p:grpSpPr>
        <a:xfrm>
          <a:off x="0" y="0"/>
          <a:ext cx="0" cy="0"/>
          <a:chOff x="0" y="0"/>
          <a:chExt cx="0" cy="0"/>
        </a:xfrm>
      </p:grpSpPr>
      <p:sp>
        <p:nvSpPr>
          <p:cNvPr id="68" name="Google Shape;68;p15">
            <a:extLst>
              <a:ext uri="{FF2B5EF4-FFF2-40B4-BE49-F238E27FC236}">
                <a16:creationId xmlns:a16="http://schemas.microsoft.com/office/drawing/2014/main" id="{BE74BDD9-89E1-7B4A-1F02-AE2A59B5B603}"/>
              </a:ext>
            </a:extLst>
          </p:cNvPr>
          <p:cNvSpPr txBox="1">
            <a:spLocks noGrp="1"/>
          </p:cNvSpPr>
          <p:nvPr>
            <p:ph type="ctrTitle" idx="4294967295"/>
          </p:nvPr>
        </p:nvSpPr>
        <p:spPr>
          <a:xfrm>
            <a:off x="802028" y="-16230"/>
            <a:ext cx="5315100" cy="53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dirty="0">
                <a:solidFill>
                  <a:srgbClr val="002060"/>
                </a:solidFill>
                <a:latin typeface="Times New Roman" panose="02020603050405020304" pitchFamily="18" charset="0"/>
                <a:ea typeface="Inter SemiBold"/>
                <a:cs typeface="Times New Roman" panose="02020603050405020304" pitchFamily="18" charset="0"/>
                <a:sym typeface="Inter SemiBold"/>
              </a:rPr>
              <a:t>Flux de données</a:t>
            </a:r>
            <a:endParaRPr dirty="0">
              <a:solidFill>
                <a:srgbClr val="002060"/>
              </a:solidFill>
              <a:latin typeface="Times New Roman" panose="02020603050405020304" pitchFamily="18" charset="0"/>
              <a:ea typeface="Inter SemiBold"/>
              <a:cs typeface="Times New Roman" panose="02020603050405020304" pitchFamily="18" charset="0"/>
              <a:sym typeface="Inter SemiBold"/>
            </a:endParaRPr>
          </a:p>
        </p:txBody>
      </p:sp>
      <p:pic>
        <p:nvPicPr>
          <p:cNvPr id="75" name="Google Shape;75;p15">
            <a:extLst>
              <a:ext uri="{FF2B5EF4-FFF2-40B4-BE49-F238E27FC236}">
                <a16:creationId xmlns:a16="http://schemas.microsoft.com/office/drawing/2014/main" id="{52E18E01-E7F9-F959-4499-474340621C79}"/>
              </a:ext>
            </a:extLst>
          </p:cNvPr>
          <p:cNvPicPr preferRelativeResize="0"/>
          <p:nvPr/>
        </p:nvPicPr>
        <p:blipFill>
          <a:blip r:embed="rId3">
            <a:alphaModFix/>
          </a:blip>
          <a:stretch>
            <a:fillRect/>
          </a:stretch>
        </p:blipFill>
        <p:spPr>
          <a:xfrm>
            <a:off x="95585" y="124760"/>
            <a:ext cx="576900" cy="385904"/>
          </a:xfrm>
          <a:prstGeom prst="rect">
            <a:avLst/>
          </a:prstGeom>
          <a:noFill/>
          <a:ln>
            <a:noFill/>
          </a:ln>
        </p:spPr>
      </p:pic>
      <p:sp>
        <p:nvSpPr>
          <p:cNvPr id="76" name="Google Shape;76;p15">
            <a:extLst>
              <a:ext uri="{FF2B5EF4-FFF2-40B4-BE49-F238E27FC236}">
                <a16:creationId xmlns:a16="http://schemas.microsoft.com/office/drawing/2014/main" id="{870C1471-198B-069F-513A-6B2F93C25913}"/>
              </a:ext>
            </a:extLst>
          </p:cNvPr>
          <p:cNvSpPr/>
          <p:nvPr/>
        </p:nvSpPr>
        <p:spPr>
          <a:xfrm>
            <a:off x="0" y="4937760"/>
            <a:ext cx="9144000" cy="164616"/>
          </a:xfrm>
          <a:prstGeom prst="rect">
            <a:avLst/>
          </a:prstGeom>
          <a:solidFill>
            <a:srgbClr val="C3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76;p15">
            <a:extLst>
              <a:ext uri="{FF2B5EF4-FFF2-40B4-BE49-F238E27FC236}">
                <a16:creationId xmlns:a16="http://schemas.microsoft.com/office/drawing/2014/main" id="{6FCC900F-C0CD-79ED-06C5-1F5FC8677073}"/>
              </a:ext>
            </a:extLst>
          </p:cNvPr>
          <p:cNvSpPr/>
          <p:nvPr/>
        </p:nvSpPr>
        <p:spPr>
          <a:xfrm>
            <a:off x="870309" y="438274"/>
            <a:ext cx="2549899" cy="72390"/>
          </a:xfrm>
          <a:prstGeom prst="rect">
            <a:avLst/>
          </a:prstGeom>
          <a:solidFill>
            <a:srgbClr val="C3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Image 4">
            <a:extLst>
              <a:ext uri="{FF2B5EF4-FFF2-40B4-BE49-F238E27FC236}">
                <a16:creationId xmlns:a16="http://schemas.microsoft.com/office/drawing/2014/main" id="{D592114C-9DC5-4EA3-A6FD-FE3440B069BE}"/>
              </a:ext>
            </a:extLst>
          </p:cNvPr>
          <p:cNvPicPr>
            <a:picLocks noChangeAspect="1"/>
          </p:cNvPicPr>
          <p:nvPr/>
        </p:nvPicPr>
        <p:blipFill>
          <a:blip r:embed="rId4"/>
          <a:stretch>
            <a:fillRect/>
          </a:stretch>
        </p:blipFill>
        <p:spPr>
          <a:xfrm>
            <a:off x="3304134" y="250320"/>
            <a:ext cx="3037617" cy="4638894"/>
          </a:xfrm>
          <a:prstGeom prst="rect">
            <a:avLst/>
          </a:prstGeom>
        </p:spPr>
      </p:pic>
    </p:spTree>
    <p:extLst>
      <p:ext uri="{BB962C8B-B14F-4D97-AF65-F5344CB8AC3E}">
        <p14:creationId xmlns:p14="http://schemas.microsoft.com/office/powerpoint/2010/main" val="684987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
          <a:extLst>
            <a:ext uri="{FF2B5EF4-FFF2-40B4-BE49-F238E27FC236}">
              <a16:creationId xmlns:a16="http://schemas.microsoft.com/office/drawing/2014/main" id="{74B9C5F7-DE9C-A314-4F94-2DF560874324}"/>
            </a:ext>
          </a:extLst>
        </p:cNvPr>
        <p:cNvGrpSpPr/>
        <p:nvPr/>
      </p:nvGrpSpPr>
      <p:grpSpPr>
        <a:xfrm>
          <a:off x="0" y="0"/>
          <a:ext cx="0" cy="0"/>
          <a:chOff x="0" y="0"/>
          <a:chExt cx="0" cy="0"/>
        </a:xfrm>
      </p:grpSpPr>
      <p:sp>
        <p:nvSpPr>
          <p:cNvPr id="3" name="Google Shape;76;p15">
            <a:extLst>
              <a:ext uri="{FF2B5EF4-FFF2-40B4-BE49-F238E27FC236}">
                <a16:creationId xmlns:a16="http://schemas.microsoft.com/office/drawing/2014/main" id="{1FB858E7-EDC4-58C8-9625-F47376D5C0A5}"/>
              </a:ext>
            </a:extLst>
          </p:cNvPr>
          <p:cNvSpPr/>
          <p:nvPr/>
        </p:nvSpPr>
        <p:spPr>
          <a:xfrm flipV="1">
            <a:off x="837797" y="2461258"/>
            <a:ext cx="7457117" cy="53341"/>
          </a:xfrm>
          <a:prstGeom prst="rect">
            <a:avLst/>
          </a:prstGeom>
          <a:solidFill>
            <a:srgbClr val="C3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4">
            <a:extLst>
              <a:ext uri="{FF2B5EF4-FFF2-40B4-BE49-F238E27FC236}">
                <a16:creationId xmlns:a16="http://schemas.microsoft.com/office/drawing/2014/main" id="{C95A891C-B11B-0BE7-BDC7-93EAF232464B}"/>
              </a:ext>
            </a:extLst>
          </p:cNvPr>
          <p:cNvSpPr txBox="1">
            <a:spLocks noGrp="1"/>
          </p:cNvSpPr>
          <p:nvPr>
            <p:ph type="ctrTitle" idx="4294967295"/>
          </p:nvPr>
        </p:nvSpPr>
        <p:spPr>
          <a:xfrm>
            <a:off x="746357" y="1702750"/>
            <a:ext cx="7858800" cy="86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4800" b="1" dirty="0">
                <a:solidFill>
                  <a:srgbClr val="0E3449"/>
                </a:solidFill>
                <a:latin typeface="Times New Roman" panose="02020603050405020304" pitchFamily="18" charset="0"/>
                <a:ea typeface="Inter"/>
                <a:cs typeface="Times New Roman" panose="02020603050405020304" pitchFamily="18" charset="0"/>
                <a:sym typeface="Inter"/>
              </a:rPr>
              <a:t>Analyse stratégique SWOT</a:t>
            </a:r>
            <a:endParaRPr sz="4800" b="1" dirty="0">
              <a:solidFill>
                <a:srgbClr val="0E3449"/>
              </a:solidFill>
              <a:latin typeface="Times New Roman" panose="02020603050405020304" pitchFamily="18" charset="0"/>
              <a:ea typeface="Inter"/>
              <a:cs typeface="Times New Roman" panose="02020603050405020304" pitchFamily="18" charset="0"/>
              <a:sym typeface="Inter"/>
            </a:endParaRPr>
          </a:p>
        </p:txBody>
      </p:sp>
      <p:pic>
        <p:nvPicPr>
          <p:cNvPr id="2" name="Google Shape;75;p15">
            <a:extLst>
              <a:ext uri="{FF2B5EF4-FFF2-40B4-BE49-F238E27FC236}">
                <a16:creationId xmlns:a16="http://schemas.microsoft.com/office/drawing/2014/main" id="{71C210E3-BB92-B68A-42EF-1BDE04DF1746}"/>
              </a:ext>
            </a:extLst>
          </p:cNvPr>
          <p:cNvPicPr preferRelativeResize="0"/>
          <p:nvPr/>
        </p:nvPicPr>
        <p:blipFill>
          <a:blip r:embed="rId3">
            <a:alphaModFix/>
          </a:blip>
          <a:stretch>
            <a:fillRect/>
          </a:stretch>
        </p:blipFill>
        <p:spPr>
          <a:xfrm>
            <a:off x="95585" y="124760"/>
            <a:ext cx="576900" cy="385904"/>
          </a:xfrm>
          <a:prstGeom prst="rect">
            <a:avLst/>
          </a:prstGeom>
          <a:noFill/>
          <a:ln>
            <a:noFill/>
          </a:ln>
        </p:spPr>
      </p:pic>
    </p:spTree>
    <p:extLst>
      <p:ext uri="{BB962C8B-B14F-4D97-AF65-F5344CB8AC3E}">
        <p14:creationId xmlns:p14="http://schemas.microsoft.com/office/powerpoint/2010/main" val="3561621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7">
          <a:extLst>
            <a:ext uri="{FF2B5EF4-FFF2-40B4-BE49-F238E27FC236}">
              <a16:creationId xmlns:a16="http://schemas.microsoft.com/office/drawing/2014/main" id="{8B9C3DC9-829F-955F-F534-1B075C91B7B7}"/>
            </a:ext>
          </a:extLst>
        </p:cNvPr>
        <p:cNvGrpSpPr/>
        <p:nvPr/>
      </p:nvGrpSpPr>
      <p:grpSpPr>
        <a:xfrm>
          <a:off x="0" y="0"/>
          <a:ext cx="0" cy="0"/>
          <a:chOff x="0" y="0"/>
          <a:chExt cx="0" cy="0"/>
        </a:xfrm>
      </p:grpSpPr>
      <p:sp>
        <p:nvSpPr>
          <p:cNvPr id="35" name="Google Shape;76;p15">
            <a:extLst>
              <a:ext uri="{FF2B5EF4-FFF2-40B4-BE49-F238E27FC236}">
                <a16:creationId xmlns:a16="http://schemas.microsoft.com/office/drawing/2014/main" id="{281A4194-130E-CAB9-A5CB-2E56C4B7EA42}"/>
              </a:ext>
            </a:extLst>
          </p:cNvPr>
          <p:cNvSpPr/>
          <p:nvPr/>
        </p:nvSpPr>
        <p:spPr>
          <a:xfrm>
            <a:off x="870308" y="463044"/>
            <a:ext cx="4046349" cy="47620"/>
          </a:xfrm>
          <a:prstGeom prst="rect">
            <a:avLst/>
          </a:prstGeom>
          <a:solidFill>
            <a:srgbClr val="C3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a:extLst>
              <a:ext uri="{FF2B5EF4-FFF2-40B4-BE49-F238E27FC236}">
                <a16:creationId xmlns:a16="http://schemas.microsoft.com/office/drawing/2014/main" id="{7F0305D3-A5C8-4C79-39AF-DCBCE171585B}"/>
              </a:ext>
            </a:extLst>
          </p:cNvPr>
          <p:cNvSpPr txBox="1">
            <a:spLocks noGrp="1"/>
          </p:cNvSpPr>
          <p:nvPr>
            <p:ph type="ctrTitle" idx="4294967295"/>
          </p:nvPr>
        </p:nvSpPr>
        <p:spPr>
          <a:xfrm>
            <a:off x="802028" y="11906"/>
            <a:ext cx="5315100" cy="53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dirty="0">
                <a:solidFill>
                  <a:srgbClr val="002060"/>
                </a:solidFill>
                <a:latin typeface="Times New Roman" panose="02020603050405020304" pitchFamily="18" charset="0"/>
                <a:ea typeface="Inter SemiBold"/>
                <a:cs typeface="Times New Roman" panose="02020603050405020304" pitchFamily="18" charset="0"/>
                <a:sym typeface="Inter SemiBold"/>
              </a:rPr>
              <a:t>Analyse stratégique SWOT</a:t>
            </a:r>
            <a:endParaRPr dirty="0">
              <a:solidFill>
                <a:srgbClr val="002060"/>
              </a:solidFill>
              <a:latin typeface="Times New Roman" panose="02020603050405020304" pitchFamily="18" charset="0"/>
              <a:ea typeface="Inter SemiBold"/>
              <a:cs typeface="Times New Roman" panose="02020603050405020304" pitchFamily="18" charset="0"/>
              <a:sym typeface="Inter SemiBold"/>
            </a:endParaRPr>
          </a:p>
        </p:txBody>
      </p:sp>
      <p:pic>
        <p:nvPicPr>
          <p:cNvPr id="75" name="Google Shape;75;p15">
            <a:extLst>
              <a:ext uri="{FF2B5EF4-FFF2-40B4-BE49-F238E27FC236}">
                <a16:creationId xmlns:a16="http://schemas.microsoft.com/office/drawing/2014/main" id="{B259B97F-4F5E-47B0-94D8-66945AD8D8CA}"/>
              </a:ext>
            </a:extLst>
          </p:cNvPr>
          <p:cNvPicPr preferRelativeResize="0"/>
          <p:nvPr/>
        </p:nvPicPr>
        <p:blipFill>
          <a:blip r:embed="rId3">
            <a:alphaModFix/>
          </a:blip>
          <a:stretch>
            <a:fillRect/>
          </a:stretch>
        </p:blipFill>
        <p:spPr>
          <a:xfrm>
            <a:off x="95585" y="124760"/>
            <a:ext cx="576900" cy="385904"/>
          </a:xfrm>
          <a:prstGeom prst="rect">
            <a:avLst/>
          </a:prstGeom>
          <a:noFill/>
          <a:ln>
            <a:noFill/>
          </a:ln>
        </p:spPr>
      </p:pic>
      <p:cxnSp>
        <p:nvCxnSpPr>
          <p:cNvPr id="10" name="Connecteur droit 9">
            <a:extLst>
              <a:ext uri="{FF2B5EF4-FFF2-40B4-BE49-F238E27FC236}">
                <a16:creationId xmlns:a16="http://schemas.microsoft.com/office/drawing/2014/main" id="{1786798A-C093-88AD-2CDD-F2517B252311}"/>
              </a:ext>
            </a:extLst>
          </p:cNvPr>
          <p:cNvCxnSpPr>
            <a:cxnSpLocks/>
          </p:cNvCxnSpPr>
          <p:nvPr/>
        </p:nvCxnSpPr>
        <p:spPr>
          <a:xfrm>
            <a:off x="4572000" y="627660"/>
            <a:ext cx="0" cy="419570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E6368E6E-E113-5BB3-FED0-20712C007375}"/>
              </a:ext>
            </a:extLst>
          </p:cNvPr>
          <p:cNvCxnSpPr>
            <a:cxnSpLocks/>
          </p:cNvCxnSpPr>
          <p:nvPr/>
        </p:nvCxnSpPr>
        <p:spPr>
          <a:xfrm>
            <a:off x="168812" y="2584091"/>
            <a:ext cx="8862646" cy="346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Google Shape;76;p15">
            <a:extLst>
              <a:ext uri="{FF2B5EF4-FFF2-40B4-BE49-F238E27FC236}">
                <a16:creationId xmlns:a16="http://schemas.microsoft.com/office/drawing/2014/main" id="{AA05F85F-BE71-F8E7-614E-9C47A1404F95}"/>
              </a:ext>
            </a:extLst>
          </p:cNvPr>
          <p:cNvSpPr/>
          <p:nvPr/>
        </p:nvSpPr>
        <p:spPr>
          <a:xfrm>
            <a:off x="0" y="4937760"/>
            <a:ext cx="9144000" cy="164616"/>
          </a:xfrm>
          <a:prstGeom prst="rect">
            <a:avLst/>
          </a:prstGeom>
          <a:solidFill>
            <a:srgbClr val="C3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ZoneTexte 18">
            <a:extLst>
              <a:ext uri="{FF2B5EF4-FFF2-40B4-BE49-F238E27FC236}">
                <a16:creationId xmlns:a16="http://schemas.microsoft.com/office/drawing/2014/main" id="{BB8E2EAB-DFFE-BA88-2EB2-0CF4064D9614}"/>
              </a:ext>
            </a:extLst>
          </p:cNvPr>
          <p:cNvSpPr txBox="1"/>
          <p:nvPr/>
        </p:nvSpPr>
        <p:spPr>
          <a:xfrm>
            <a:off x="575989" y="1093472"/>
            <a:ext cx="4067483" cy="1323439"/>
          </a:xfrm>
          <a:prstGeom prst="rect">
            <a:avLst/>
          </a:prstGeom>
          <a:noFill/>
        </p:spPr>
        <p:txBody>
          <a:bodyPr wrap="square" rtlCol="0">
            <a:spAutoFit/>
          </a:bodyPr>
          <a:lstStyle/>
          <a:p>
            <a:pPr marL="285750" indent="-285750">
              <a:buClr>
                <a:srgbClr val="002060"/>
              </a:buClr>
              <a:buFont typeface="Arial" panose="020B0604020202020204" pitchFamily="34" charset="0"/>
              <a:buChar char="•"/>
            </a:pPr>
            <a:r>
              <a:rPr lang="fr-FR" sz="1600" dirty="0">
                <a:solidFill>
                  <a:srgbClr val="002060"/>
                </a:solidFill>
                <a:latin typeface="Times New Roman" panose="02020603050405020304" pitchFamily="18" charset="0"/>
                <a:cs typeface="Times New Roman" panose="02020603050405020304" pitchFamily="18" charset="0"/>
              </a:rPr>
              <a:t>3</a:t>
            </a:r>
            <a:r>
              <a:rPr lang="fr-FR" sz="1600" baseline="30000" dirty="0">
                <a:solidFill>
                  <a:srgbClr val="002060"/>
                </a:solidFill>
                <a:latin typeface="Times New Roman" panose="02020603050405020304" pitchFamily="18" charset="0"/>
                <a:cs typeface="Times New Roman" panose="02020603050405020304" pitchFamily="18" charset="0"/>
              </a:rPr>
              <a:t>ème</a:t>
            </a:r>
            <a:r>
              <a:rPr lang="fr-FR" sz="1600" dirty="0">
                <a:solidFill>
                  <a:srgbClr val="002060"/>
                </a:solidFill>
                <a:latin typeface="Times New Roman" panose="02020603050405020304" pitchFamily="18" charset="0"/>
                <a:cs typeface="Times New Roman" panose="02020603050405020304" pitchFamily="18" charset="0"/>
              </a:rPr>
              <a:t> mondiale (Interband).</a:t>
            </a:r>
          </a:p>
          <a:p>
            <a:pPr marL="285750" indent="-285750">
              <a:buClr>
                <a:srgbClr val="002060"/>
              </a:buClr>
              <a:buFont typeface="Arial" panose="020B0604020202020204" pitchFamily="34" charset="0"/>
              <a:buChar char="•"/>
            </a:pPr>
            <a:r>
              <a:rPr lang="fr-FR" sz="1600" dirty="0">
                <a:solidFill>
                  <a:srgbClr val="002060"/>
                </a:solidFill>
                <a:latin typeface="Times New Roman" panose="02020603050405020304" pitchFamily="18" charset="0"/>
                <a:cs typeface="Times New Roman" panose="02020603050405020304" pitchFamily="18" charset="0"/>
              </a:rPr>
              <a:t>Réseau logistique performant</a:t>
            </a:r>
          </a:p>
          <a:p>
            <a:pPr marL="285750" indent="-285750">
              <a:buClr>
                <a:srgbClr val="002060"/>
              </a:buClr>
              <a:buFont typeface="Arial" panose="020B0604020202020204" pitchFamily="34" charset="0"/>
              <a:buChar char="•"/>
            </a:pPr>
            <a:r>
              <a:rPr lang="fr-FR" sz="1600" dirty="0">
                <a:solidFill>
                  <a:srgbClr val="002060"/>
                </a:solidFill>
                <a:latin typeface="Times New Roman" panose="02020603050405020304" pitchFamily="18" charset="0"/>
                <a:cs typeface="Times New Roman" panose="02020603050405020304" pitchFamily="18" charset="0"/>
              </a:rPr>
              <a:t>Présence dominante dans le e-commerce et cloud computing.</a:t>
            </a:r>
          </a:p>
          <a:p>
            <a:pPr marL="285750" indent="-285750">
              <a:buClr>
                <a:srgbClr val="002060"/>
              </a:buClr>
              <a:buFont typeface="Arial" panose="020B0604020202020204" pitchFamily="34" charset="0"/>
              <a:buChar char="•"/>
            </a:pPr>
            <a:r>
              <a:rPr lang="fr-FR" sz="1600" dirty="0">
                <a:solidFill>
                  <a:srgbClr val="002060"/>
                </a:solidFill>
                <a:latin typeface="Times New Roman" panose="02020603050405020304" pitchFamily="18" charset="0"/>
                <a:cs typeface="Times New Roman" panose="02020603050405020304" pitchFamily="18" charset="0"/>
              </a:rPr>
              <a:t>Large base de clientèle fidèle.</a:t>
            </a:r>
          </a:p>
        </p:txBody>
      </p:sp>
      <p:sp>
        <p:nvSpPr>
          <p:cNvPr id="27" name="ZoneTexte 26">
            <a:extLst>
              <a:ext uri="{FF2B5EF4-FFF2-40B4-BE49-F238E27FC236}">
                <a16:creationId xmlns:a16="http://schemas.microsoft.com/office/drawing/2014/main" id="{BD5DA944-25AD-D94D-C28A-D65FC96EE02B}"/>
              </a:ext>
            </a:extLst>
          </p:cNvPr>
          <p:cNvSpPr txBox="1"/>
          <p:nvPr/>
        </p:nvSpPr>
        <p:spPr>
          <a:xfrm>
            <a:off x="4764510" y="1093472"/>
            <a:ext cx="4147374" cy="1323439"/>
          </a:xfrm>
          <a:prstGeom prst="rect">
            <a:avLst/>
          </a:prstGeom>
          <a:noFill/>
        </p:spPr>
        <p:txBody>
          <a:bodyPr wrap="square" rtlCol="0">
            <a:spAutoFit/>
          </a:bodyPr>
          <a:lstStyle/>
          <a:p>
            <a:pPr marL="285750" indent="-285750">
              <a:buClr>
                <a:srgbClr val="002060"/>
              </a:buClr>
              <a:buFont typeface="Arial" panose="020B0604020202020204" pitchFamily="34" charset="0"/>
              <a:buChar char="•"/>
            </a:pPr>
            <a:r>
              <a:rPr lang="fr-FR" sz="1600" dirty="0">
                <a:solidFill>
                  <a:srgbClr val="002060"/>
                </a:solidFill>
                <a:latin typeface="Times New Roman" panose="02020603050405020304" pitchFamily="18" charset="0"/>
                <a:cs typeface="Times New Roman" panose="02020603050405020304" pitchFamily="18" charset="0"/>
              </a:rPr>
              <a:t>Dépendance aux vendeurs tiers.</a:t>
            </a:r>
          </a:p>
          <a:p>
            <a:pPr marL="285750" indent="-285750">
              <a:buClr>
                <a:srgbClr val="002060"/>
              </a:buClr>
              <a:buFont typeface="Arial" panose="020B0604020202020204" pitchFamily="34" charset="0"/>
              <a:buChar char="•"/>
            </a:pPr>
            <a:r>
              <a:rPr lang="fr-FR" sz="1600" dirty="0">
                <a:solidFill>
                  <a:srgbClr val="002060"/>
                </a:solidFill>
                <a:latin typeface="Times New Roman" panose="02020603050405020304" pitchFamily="18" charset="0"/>
                <a:cs typeface="Times New Roman" panose="02020603050405020304" pitchFamily="18" charset="0"/>
              </a:rPr>
              <a:t>Problèmes juridiques.</a:t>
            </a:r>
          </a:p>
          <a:p>
            <a:pPr marL="285750" indent="-285750">
              <a:buClr>
                <a:srgbClr val="002060"/>
              </a:buClr>
              <a:buFont typeface="Arial" panose="020B0604020202020204" pitchFamily="34" charset="0"/>
              <a:buChar char="•"/>
            </a:pPr>
            <a:r>
              <a:rPr lang="fr-FR" sz="1600" dirty="0">
                <a:solidFill>
                  <a:srgbClr val="002060"/>
                </a:solidFill>
                <a:latin typeface="Times New Roman" panose="02020603050405020304" pitchFamily="18" charset="0"/>
                <a:cs typeface="Times New Roman" panose="02020603050405020304" pitchFamily="18" charset="0"/>
              </a:rPr>
              <a:t>Délai de livraison important dans certaines zones rurales.</a:t>
            </a:r>
          </a:p>
          <a:p>
            <a:pPr marL="285750" indent="-285750">
              <a:buClr>
                <a:srgbClr val="002060"/>
              </a:buClr>
              <a:buFont typeface="Arial" panose="020B0604020202020204" pitchFamily="34" charset="0"/>
              <a:buChar char="•"/>
            </a:pPr>
            <a:r>
              <a:rPr lang="fr-FR" sz="1600" dirty="0">
                <a:solidFill>
                  <a:srgbClr val="002060"/>
                </a:solidFill>
                <a:latin typeface="Times New Roman" panose="02020603050405020304" pitchFamily="18" charset="0"/>
                <a:cs typeface="Times New Roman" panose="02020603050405020304" pitchFamily="18" charset="0"/>
              </a:rPr>
              <a:t>Vulnérabilité aux cyberattaques.</a:t>
            </a:r>
          </a:p>
        </p:txBody>
      </p:sp>
      <p:sp>
        <p:nvSpPr>
          <p:cNvPr id="28" name="ZoneTexte 27">
            <a:extLst>
              <a:ext uri="{FF2B5EF4-FFF2-40B4-BE49-F238E27FC236}">
                <a16:creationId xmlns:a16="http://schemas.microsoft.com/office/drawing/2014/main" id="{CD1E270C-4CE5-0951-E566-1358FC490AA5}"/>
              </a:ext>
            </a:extLst>
          </p:cNvPr>
          <p:cNvSpPr txBox="1"/>
          <p:nvPr/>
        </p:nvSpPr>
        <p:spPr>
          <a:xfrm>
            <a:off x="-1" y="734105"/>
            <a:ext cx="4571997" cy="400110"/>
          </a:xfrm>
          <a:prstGeom prst="rect">
            <a:avLst/>
          </a:prstGeom>
          <a:noFill/>
        </p:spPr>
        <p:txBody>
          <a:bodyPr wrap="square" rtlCol="0">
            <a:spAutoFit/>
          </a:bodyPr>
          <a:lstStyle/>
          <a:p>
            <a:pPr algn="ctr"/>
            <a:r>
              <a:rPr lang="fr-FR" sz="2000" u="sng" dirty="0">
                <a:solidFill>
                  <a:srgbClr val="FF9900"/>
                </a:solidFill>
                <a:latin typeface="Times New Roman" panose="02020603050405020304" pitchFamily="18" charset="0"/>
                <a:cs typeface="Times New Roman" panose="02020603050405020304" pitchFamily="18" charset="0"/>
              </a:rPr>
              <a:t>Forces</a:t>
            </a:r>
            <a:endParaRPr lang="fr-FR" sz="1800" u="sng" dirty="0">
              <a:solidFill>
                <a:srgbClr val="FF9900"/>
              </a:solidFill>
              <a:latin typeface="Times New Roman" panose="02020603050405020304" pitchFamily="18" charset="0"/>
              <a:cs typeface="Times New Roman" panose="02020603050405020304" pitchFamily="18" charset="0"/>
            </a:endParaRPr>
          </a:p>
        </p:txBody>
      </p:sp>
      <p:sp>
        <p:nvSpPr>
          <p:cNvPr id="33" name="ZoneTexte 32">
            <a:extLst>
              <a:ext uri="{FF2B5EF4-FFF2-40B4-BE49-F238E27FC236}">
                <a16:creationId xmlns:a16="http://schemas.microsoft.com/office/drawing/2014/main" id="{C476944A-C880-B48B-CE1F-94D96C260ACD}"/>
              </a:ext>
            </a:extLst>
          </p:cNvPr>
          <p:cNvSpPr txBox="1"/>
          <p:nvPr/>
        </p:nvSpPr>
        <p:spPr>
          <a:xfrm>
            <a:off x="4552198" y="720625"/>
            <a:ext cx="4571997" cy="400110"/>
          </a:xfrm>
          <a:prstGeom prst="rect">
            <a:avLst/>
          </a:prstGeom>
          <a:noFill/>
        </p:spPr>
        <p:txBody>
          <a:bodyPr wrap="square" rtlCol="0">
            <a:spAutoFit/>
          </a:bodyPr>
          <a:lstStyle/>
          <a:p>
            <a:pPr algn="ctr"/>
            <a:r>
              <a:rPr lang="fr-FR" sz="2000" u="sng" dirty="0">
                <a:solidFill>
                  <a:srgbClr val="FF9900"/>
                </a:solidFill>
                <a:latin typeface="Times New Roman" panose="02020603050405020304" pitchFamily="18" charset="0"/>
                <a:cs typeface="Times New Roman" panose="02020603050405020304" pitchFamily="18" charset="0"/>
              </a:rPr>
              <a:t>Faiblesses</a:t>
            </a:r>
            <a:endParaRPr lang="fr-FR" sz="1800" u="sng" dirty="0">
              <a:solidFill>
                <a:srgbClr val="FF9900"/>
              </a:solidFill>
              <a:latin typeface="Times New Roman" panose="02020603050405020304" pitchFamily="18" charset="0"/>
              <a:cs typeface="Times New Roman" panose="02020603050405020304" pitchFamily="18" charset="0"/>
            </a:endParaRPr>
          </a:p>
        </p:txBody>
      </p:sp>
      <p:sp>
        <p:nvSpPr>
          <p:cNvPr id="34" name="ZoneTexte 33">
            <a:extLst>
              <a:ext uri="{FF2B5EF4-FFF2-40B4-BE49-F238E27FC236}">
                <a16:creationId xmlns:a16="http://schemas.microsoft.com/office/drawing/2014/main" id="{B656E7A2-BA92-CDD4-0484-FADA2309B88C}"/>
              </a:ext>
            </a:extLst>
          </p:cNvPr>
          <p:cNvSpPr txBox="1"/>
          <p:nvPr/>
        </p:nvSpPr>
        <p:spPr>
          <a:xfrm>
            <a:off x="5738" y="2674942"/>
            <a:ext cx="4571997" cy="400110"/>
          </a:xfrm>
          <a:prstGeom prst="rect">
            <a:avLst/>
          </a:prstGeom>
          <a:noFill/>
        </p:spPr>
        <p:txBody>
          <a:bodyPr wrap="square" rtlCol="0">
            <a:spAutoFit/>
          </a:bodyPr>
          <a:lstStyle/>
          <a:p>
            <a:pPr algn="ctr"/>
            <a:r>
              <a:rPr lang="fr-FR" sz="2000" u="sng" dirty="0">
                <a:solidFill>
                  <a:srgbClr val="FF9900"/>
                </a:solidFill>
                <a:latin typeface="Times New Roman" panose="02020603050405020304" pitchFamily="18" charset="0"/>
                <a:cs typeface="Times New Roman" panose="02020603050405020304" pitchFamily="18" charset="0"/>
              </a:rPr>
              <a:t>Opportunités</a:t>
            </a:r>
            <a:endParaRPr lang="fr-FR" sz="1800" u="sng" dirty="0">
              <a:solidFill>
                <a:srgbClr val="FF9900"/>
              </a:solidFill>
              <a:latin typeface="Times New Roman" panose="02020603050405020304" pitchFamily="18" charset="0"/>
              <a:cs typeface="Times New Roman" panose="02020603050405020304" pitchFamily="18" charset="0"/>
            </a:endParaRPr>
          </a:p>
        </p:txBody>
      </p:sp>
      <p:sp>
        <p:nvSpPr>
          <p:cNvPr id="38" name="ZoneTexte 37">
            <a:extLst>
              <a:ext uri="{FF2B5EF4-FFF2-40B4-BE49-F238E27FC236}">
                <a16:creationId xmlns:a16="http://schemas.microsoft.com/office/drawing/2014/main" id="{8C018B9A-C297-9D18-B59E-A6EA6E0E6520}"/>
              </a:ext>
            </a:extLst>
          </p:cNvPr>
          <p:cNvSpPr txBox="1"/>
          <p:nvPr/>
        </p:nvSpPr>
        <p:spPr>
          <a:xfrm>
            <a:off x="4580334" y="2695520"/>
            <a:ext cx="4571997" cy="400110"/>
          </a:xfrm>
          <a:prstGeom prst="rect">
            <a:avLst/>
          </a:prstGeom>
          <a:noFill/>
        </p:spPr>
        <p:txBody>
          <a:bodyPr wrap="square" rtlCol="0">
            <a:spAutoFit/>
          </a:bodyPr>
          <a:lstStyle/>
          <a:p>
            <a:pPr algn="ctr"/>
            <a:r>
              <a:rPr lang="fr-FR" sz="2000" u="sng" dirty="0">
                <a:solidFill>
                  <a:srgbClr val="FF9900"/>
                </a:solidFill>
                <a:latin typeface="Times New Roman" panose="02020603050405020304" pitchFamily="18" charset="0"/>
                <a:cs typeface="Times New Roman" panose="02020603050405020304" pitchFamily="18" charset="0"/>
              </a:rPr>
              <a:t>Menaces</a:t>
            </a:r>
            <a:endParaRPr lang="fr-FR" sz="1800" u="sng" dirty="0">
              <a:solidFill>
                <a:srgbClr val="FF9900"/>
              </a:solidFill>
              <a:latin typeface="Times New Roman" panose="02020603050405020304" pitchFamily="18" charset="0"/>
              <a:cs typeface="Times New Roman" panose="02020603050405020304" pitchFamily="18" charset="0"/>
            </a:endParaRPr>
          </a:p>
        </p:txBody>
      </p:sp>
      <p:sp>
        <p:nvSpPr>
          <p:cNvPr id="39" name="ZoneTexte 38">
            <a:extLst>
              <a:ext uri="{FF2B5EF4-FFF2-40B4-BE49-F238E27FC236}">
                <a16:creationId xmlns:a16="http://schemas.microsoft.com/office/drawing/2014/main" id="{8C722EA3-1AD1-A62E-73F4-BB5522F5BAFC}"/>
              </a:ext>
            </a:extLst>
          </p:cNvPr>
          <p:cNvSpPr txBox="1"/>
          <p:nvPr/>
        </p:nvSpPr>
        <p:spPr>
          <a:xfrm>
            <a:off x="584318" y="3219108"/>
            <a:ext cx="3987678" cy="1323439"/>
          </a:xfrm>
          <a:prstGeom prst="rect">
            <a:avLst/>
          </a:prstGeom>
          <a:noFill/>
        </p:spPr>
        <p:txBody>
          <a:bodyPr wrap="square" rtlCol="0">
            <a:spAutoFit/>
          </a:bodyPr>
          <a:lstStyle/>
          <a:p>
            <a:pPr marL="285750" indent="-285750">
              <a:buClr>
                <a:srgbClr val="002060"/>
              </a:buClr>
              <a:buFont typeface="Arial" panose="020B0604020202020204" pitchFamily="34" charset="0"/>
              <a:buChar char="•"/>
            </a:pPr>
            <a:r>
              <a:rPr lang="fr-FR" sz="1600" dirty="0">
                <a:solidFill>
                  <a:srgbClr val="002060"/>
                </a:solidFill>
                <a:latin typeface="Times New Roman" panose="02020603050405020304" pitchFamily="18" charset="0"/>
                <a:cs typeface="Times New Roman" panose="02020603050405020304" pitchFamily="18" charset="0"/>
              </a:rPr>
              <a:t>Croissance continue dans les marchés émergeants.</a:t>
            </a:r>
          </a:p>
          <a:p>
            <a:pPr marL="285750" indent="-285750">
              <a:buClr>
                <a:srgbClr val="002060"/>
              </a:buClr>
              <a:buFont typeface="Arial" panose="020B0604020202020204" pitchFamily="34" charset="0"/>
              <a:buChar char="•"/>
            </a:pPr>
            <a:r>
              <a:rPr lang="fr-FR" sz="1600" dirty="0">
                <a:solidFill>
                  <a:srgbClr val="002060"/>
                </a:solidFill>
                <a:latin typeface="Times New Roman" panose="02020603050405020304" pitchFamily="18" charset="0"/>
                <a:cs typeface="Times New Roman" panose="02020603050405020304" pitchFamily="18" charset="0"/>
              </a:rPr>
              <a:t>Valorisation des retours clients.</a:t>
            </a:r>
          </a:p>
          <a:p>
            <a:pPr marL="285750" indent="-285750">
              <a:buClr>
                <a:srgbClr val="002060"/>
              </a:buClr>
              <a:buFont typeface="Arial" panose="020B0604020202020204" pitchFamily="34" charset="0"/>
              <a:buChar char="•"/>
            </a:pPr>
            <a:r>
              <a:rPr lang="fr-FR" sz="1600" dirty="0">
                <a:solidFill>
                  <a:srgbClr val="002060"/>
                </a:solidFill>
                <a:latin typeface="Times New Roman" panose="02020603050405020304" pitchFamily="18" charset="0"/>
                <a:cs typeface="Times New Roman" panose="02020603050405020304" pitchFamily="18" charset="0"/>
              </a:rPr>
              <a:t>Développement durable et innovation logistique.</a:t>
            </a:r>
          </a:p>
        </p:txBody>
      </p:sp>
      <p:sp>
        <p:nvSpPr>
          <p:cNvPr id="40" name="ZoneTexte 39">
            <a:extLst>
              <a:ext uri="{FF2B5EF4-FFF2-40B4-BE49-F238E27FC236}">
                <a16:creationId xmlns:a16="http://schemas.microsoft.com/office/drawing/2014/main" id="{49BF5547-2666-2855-E2A9-66EC8C30D06B}"/>
              </a:ext>
            </a:extLst>
          </p:cNvPr>
          <p:cNvSpPr txBox="1"/>
          <p:nvPr/>
        </p:nvSpPr>
        <p:spPr>
          <a:xfrm>
            <a:off x="4778578" y="3289976"/>
            <a:ext cx="4359685" cy="830997"/>
          </a:xfrm>
          <a:prstGeom prst="rect">
            <a:avLst/>
          </a:prstGeom>
          <a:noFill/>
        </p:spPr>
        <p:txBody>
          <a:bodyPr wrap="square" rtlCol="0">
            <a:spAutoFit/>
          </a:bodyPr>
          <a:lstStyle/>
          <a:p>
            <a:pPr marL="285750" indent="-285750">
              <a:buClr>
                <a:srgbClr val="002060"/>
              </a:buClr>
              <a:buFont typeface="Arial" panose="020B0604020202020204" pitchFamily="34" charset="0"/>
              <a:buChar char="•"/>
            </a:pPr>
            <a:r>
              <a:rPr lang="fr-FR" sz="1600" dirty="0">
                <a:solidFill>
                  <a:srgbClr val="002060"/>
                </a:solidFill>
              </a:rPr>
              <a:t>Marché très concurrentiel.</a:t>
            </a:r>
          </a:p>
          <a:p>
            <a:pPr marL="285750" indent="-285750">
              <a:buClr>
                <a:srgbClr val="002060"/>
              </a:buClr>
              <a:buFont typeface="Arial" panose="020B0604020202020204" pitchFamily="34" charset="0"/>
              <a:buChar char="•"/>
            </a:pPr>
            <a:r>
              <a:rPr lang="fr-FR" sz="1600" dirty="0">
                <a:solidFill>
                  <a:srgbClr val="002060"/>
                </a:solidFill>
              </a:rPr>
              <a:t>Pression réglementaire.</a:t>
            </a:r>
          </a:p>
          <a:p>
            <a:pPr marL="285750" indent="-285750">
              <a:buClr>
                <a:srgbClr val="002060"/>
              </a:buClr>
              <a:buFont typeface="Arial" panose="020B0604020202020204" pitchFamily="34" charset="0"/>
              <a:buChar char="•"/>
            </a:pPr>
            <a:r>
              <a:rPr lang="fr-FR" sz="1600" dirty="0">
                <a:solidFill>
                  <a:srgbClr val="002060"/>
                </a:solidFill>
              </a:rPr>
              <a:t>Multiplication des cyberattaques.</a:t>
            </a:r>
          </a:p>
        </p:txBody>
      </p:sp>
    </p:spTree>
    <p:extLst>
      <p:ext uri="{BB962C8B-B14F-4D97-AF65-F5344CB8AC3E}">
        <p14:creationId xmlns:p14="http://schemas.microsoft.com/office/powerpoint/2010/main" val="2212885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
          <a:extLst>
            <a:ext uri="{FF2B5EF4-FFF2-40B4-BE49-F238E27FC236}">
              <a16:creationId xmlns:a16="http://schemas.microsoft.com/office/drawing/2014/main" id="{C584CAC8-6A45-F01C-768A-B5D4EA2B6095}"/>
            </a:ext>
          </a:extLst>
        </p:cNvPr>
        <p:cNvGrpSpPr/>
        <p:nvPr/>
      </p:nvGrpSpPr>
      <p:grpSpPr>
        <a:xfrm>
          <a:off x="0" y="0"/>
          <a:ext cx="0" cy="0"/>
          <a:chOff x="0" y="0"/>
          <a:chExt cx="0" cy="0"/>
        </a:xfrm>
      </p:grpSpPr>
      <p:sp>
        <p:nvSpPr>
          <p:cNvPr id="3" name="Google Shape;76;p15">
            <a:extLst>
              <a:ext uri="{FF2B5EF4-FFF2-40B4-BE49-F238E27FC236}">
                <a16:creationId xmlns:a16="http://schemas.microsoft.com/office/drawing/2014/main" id="{A7F2A9AF-19D9-1ABB-1E4F-DA79A337C6F6}"/>
              </a:ext>
            </a:extLst>
          </p:cNvPr>
          <p:cNvSpPr/>
          <p:nvPr/>
        </p:nvSpPr>
        <p:spPr>
          <a:xfrm flipV="1">
            <a:off x="827983" y="2471053"/>
            <a:ext cx="7211703" cy="45719"/>
          </a:xfrm>
          <a:prstGeom prst="rect">
            <a:avLst/>
          </a:prstGeom>
          <a:solidFill>
            <a:srgbClr val="C3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4">
            <a:extLst>
              <a:ext uri="{FF2B5EF4-FFF2-40B4-BE49-F238E27FC236}">
                <a16:creationId xmlns:a16="http://schemas.microsoft.com/office/drawing/2014/main" id="{358C68E9-7A05-E15A-FE60-5CA0EF3A744A}"/>
              </a:ext>
            </a:extLst>
          </p:cNvPr>
          <p:cNvSpPr txBox="1">
            <a:spLocks noGrp="1"/>
          </p:cNvSpPr>
          <p:nvPr>
            <p:ph type="ctrTitle" idx="4294967295"/>
          </p:nvPr>
        </p:nvSpPr>
        <p:spPr>
          <a:xfrm>
            <a:off x="762685" y="1733773"/>
            <a:ext cx="8103729" cy="75850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4800" b="1" dirty="0">
                <a:solidFill>
                  <a:srgbClr val="0E3449"/>
                </a:solidFill>
                <a:latin typeface="Times New Roman" panose="02020603050405020304" pitchFamily="18" charset="0"/>
                <a:ea typeface="Inter"/>
                <a:cs typeface="Times New Roman" panose="02020603050405020304" pitchFamily="18" charset="0"/>
                <a:sym typeface="Inter"/>
              </a:rPr>
              <a:t>Design Thinking - Personas</a:t>
            </a:r>
            <a:endParaRPr sz="4800" b="1" dirty="0">
              <a:solidFill>
                <a:srgbClr val="0E3449"/>
              </a:solidFill>
              <a:latin typeface="Times New Roman" panose="02020603050405020304" pitchFamily="18" charset="0"/>
              <a:ea typeface="Inter"/>
              <a:cs typeface="Times New Roman" panose="02020603050405020304" pitchFamily="18" charset="0"/>
              <a:sym typeface="Inter"/>
            </a:endParaRPr>
          </a:p>
        </p:txBody>
      </p:sp>
      <p:pic>
        <p:nvPicPr>
          <p:cNvPr id="2" name="Google Shape;75;p15">
            <a:extLst>
              <a:ext uri="{FF2B5EF4-FFF2-40B4-BE49-F238E27FC236}">
                <a16:creationId xmlns:a16="http://schemas.microsoft.com/office/drawing/2014/main" id="{C61B9FD2-3E74-FEB7-AC55-DBDE66AE1788}"/>
              </a:ext>
            </a:extLst>
          </p:cNvPr>
          <p:cNvPicPr preferRelativeResize="0"/>
          <p:nvPr/>
        </p:nvPicPr>
        <p:blipFill>
          <a:blip r:embed="rId3">
            <a:alphaModFix/>
          </a:blip>
          <a:stretch>
            <a:fillRect/>
          </a:stretch>
        </p:blipFill>
        <p:spPr>
          <a:xfrm>
            <a:off x="95585" y="124760"/>
            <a:ext cx="576900" cy="385904"/>
          </a:xfrm>
          <a:prstGeom prst="rect">
            <a:avLst/>
          </a:prstGeom>
          <a:noFill/>
          <a:ln>
            <a:noFill/>
          </a:ln>
        </p:spPr>
      </p:pic>
    </p:spTree>
    <p:extLst>
      <p:ext uri="{BB962C8B-B14F-4D97-AF65-F5344CB8AC3E}">
        <p14:creationId xmlns:p14="http://schemas.microsoft.com/office/powerpoint/2010/main" val="423366490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3131</TotalTime>
  <Words>2612</Words>
  <Application>Microsoft Office PowerPoint</Application>
  <PresentationFormat>Affichage à l'écran (16:9)</PresentationFormat>
  <Paragraphs>319</Paragraphs>
  <Slides>25</Slides>
  <Notes>25</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25</vt:i4>
      </vt:variant>
    </vt:vector>
  </HeadingPairs>
  <TitlesOfParts>
    <vt:vector size="30" baseType="lpstr">
      <vt:lpstr>Wingdings</vt:lpstr>
      <vt:lpstr>Arial</vt:lpstr>
      <vt:lpstr>Aptos</vt:lpstr>
      <vt:lpstr>Times New Roman</vt:lpstr>
      <vt:lpstr>Simple Light</vt:lpstr>
      <vt:lpstr>Amazon Review Analysis</vt:lpstr>
      <vt:lpstr>Phase 1</vt:lpstr>
      <vt:lpstr>Plan</vt:lpstr>
      <vt:lpstr>Introduction</vt:lpstr>
      <vt:lpstr>Introduction</vt:lpstr>
      <vt:lpstr>Flux de données</vt:lpstr>
      <vt:lpstr>Analyse stratégique SWOT</vt:lpstr>
      <vt:lpstr>Analyse stratégique SWOT</vt:lpstr>
      <vt:lpstr>Design Thinking - Personas</vt:lpstr>
      <vt:lpstr>Design Thinking - Personas</vt:lpstr>
      <vt:lpstr>Design Thinking – Personas  </vt:lpstr>
      <vt:lpstr>Veille technologique et réglementaire</vt:lpstr>
      <vt:lpstr>Veille technologique statique</vt:lpstr>
      <vt:lpstr>Veille réglementaire statique</vt:lpstr>
      <vt:lpstr>Veille technologique et réglementaire</vt:lpstr>
      <vt:lpstr>Cartographie des flux de données</vt:lpstr>
      <vt:lpstr>Cartographie des flux de données</vt:lpstr>
      <vt:lpstr>Prototype</vt:lpstr>
      <vt:lpstr>Prototype</vt:lpstr>
      <vt:lpstr>Prototype</vt:lpstr>
      <vt:lpstr>Prototype</vt:lpstr>
      <vt:lpstr>Prototype</vt:lpstr>
      <vt:lpstr>Synthèse</vt:lpstr>
      <vt:lpstr>Synthèse</vt:lpstr>
      <vt:lpstr>Merci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Dyhia TOUAHRI</cp:lastModifiedBy>
  <cp:revision>105</cp:revision>
  <dcterms:modified xsi:type="dcterms:W3CDTF">2025-12-13T13:26:45Z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63e49bf-5c7f-4a8a-bbbc-7213e78f5e38_Enabled">
    <vt:lpwstr>true</vt:lpwstr>
  </property>
  <property fmtid="{D5CDD505-2E9C-101B-9397-08002B2CF9AE}" pid="3" name="MSIP_Label_663e49bf-5c7f-4a8a-bbbc-7213e78f5e38_SetDate">
    <vt:lpwstr>2025-11-02T15:19:33Z</vt:lpwstr>
  </property>
  <property fmtid="{D5CDD505-2E9C-101B-9397-08002B2CF9AE}" pid="4" name="MSIP_Label_663e49bf-5c7f-4a8a-bbbc-7213e78f5e38_Method">
    <vt:lpwstr>Standard</vt:lpwstr>
  </property>
  <property fmtid="{D5CDD505-2E9C-101B-9397-08002B2CF9AE}" pid="5" name="MSIP_Label_663e49bf-5c7f-4a8a-bbbc-7213e78f5e38_Name">
    <vt:lpwstr>C2 - Information à diffusion restreinte</vt:lpwstr>
  </property>
  <property fmtid="{D5CDD505-2E9C-101B-9397-08002B2CF9AE}" pid="6" name="MSIP_Label_663e49bf-5c7f-4a8a-bbbc-7213e78f5e38_SiteId">
    <vt:lpwstr>039c67fe-49fc-42f3-a2a4-0a85eee29a7d</vt:lpwstr>
  </property>
  <property fmtid="{D5CDD505-2E9C-101B-9397-08002B2CF9AE}" pid="7" name="MSIP_Label_663e49bf-5c7f-4a8a-bbbc-7213e78f5e38_ActionId">
    <vt:lpwstr>b6ce385c-0787-42fc-aa71-7b33b4b295e4</vt:lpwstr>
  </property>
  <property fmtid="{D5CDD505-2E9C-101B-9397-08002B2CF9AE}" pid="8" name="MSIP_Label_663e49bf-5c7f-4a8a-bbbc-7213e78f5e38_ContentBits">
    <vt:lpwstr>2</vt:lpwstr>
  </property>
  <property fmtid="{D5CDD505-2E9C-101B-9397-08002B2CF9AE}" pid="9" name="MSIP_Label_663e49bf-5c7f-4a8a-bbbc-7213e78f5e38_Tag">
    <vt:lpwstr>10, 3, 0, 1</vt:lpwstr>
  </property>
  <property fmtid="{D5CDD505-2E9C-101B-9397-08002B2CF9AE}" pid="10" name="ClassificationContentMarkingFooterLocations">
    <vt:lpwstr>Simple Light:3</vt:lpwstr>
  </property>
  <property fmtid="{D5CDD505-2E9C-101B-9397-08002B2CF9AE}" pid="11" name="ClassificationContentMarkingFooterText">
    <vt:lpwstr>C2 - Interne</vt:lpwstr>
  </property>
</Properties>
</file>